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2.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3.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4.xml" ContentType="application/vnd.openxmlformats-officedocument.theme+xml"/>
  <Override PartName="/ppt/slideLayouts/slideLayout150.xml" ContentType="application/vnd.openxmlformats-officedocument.presentationml.slideLayout+xml"/>
  <Override PartName="/ppt/theme/theme15.xml" ContentType="application/vnd.openxmlformats-officedocument.theme+xml"/>
  <Override PartName="/ppt/slideLayouts/slideLayout151.xml" ContentType="application/vnd.openxmlformats-officedocument.presentationml.slideLayout+xml"/>
  <Override PartName="/ppt/theme/theme16.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7.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8.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9.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20.xml" ContentType="application/vnd.openxmlformats-officedocument.theme+xml"/>
  <Override PartName="/ppt/slideLayouts/slideLayout199.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911" r:id="rId2"/>
    <p:sldMasterId id="2147485204" r:id="rId3"/>
    <p:sldMasterId id="2147485216" r:id="rId4"/>
    <p:sldMasterId id="2147485257" r:id="rId5"/>
    <p:sldMasterId id="2147485270" r:id="rId6"/>
    <p:sldMasterId id="2147485306" r:id="rId7"/>
    <p:sldMasterId id="2147485571" r:id="rId8"/>
    <p:sldMasterId id="2147485583" r:id="rId9"/>
    <p:sldMasterId id="2147485595" r:id="rId10"/>
    <p:sldMasterId id="2147485607" r:id="rId11"/>
    <p:sldMasterId id="2147485647" r:id="rId12"/>
    <p:sldMasterId id="2147485754" r:id="rId13"/>
    <p:sldMasterId id="2147485770" r:id="rId14"/>
    <p:sldMasterId id="2147485782" r:id="rId15"/>
    <p:sldMasterId id="2147485784" r:id="rId16"/>
    <p:sldMasterId id="2147485786" r:id="rId17"/>
    <p:sldMasterId id="2147485799" r:id="rId18"/>
    <p:sldMasterId id="2147485811" r:id="rId19"/>
    <p:sldMasterId id="2147485824" r:id="rId20"/>
    <p:sldMasterId id="2147485837" r:id="rId21"/>
  </p:sldMasterIdLst>
  <p:notesMasterIdLst>
    <p:notesMasterId r:id="rId53"/>
  </p:notesMasterIdLst>
  <p:handoutMasterIdLst>
    <p:handoutMasterId r:id="rId54"/>
  </p:handoutMasterIdLst>
  <p:sldIdLst>
    <p:sldId id="3661" r:id="rId22"/>
    <p:sldId id="2909" r:id="rId23"/>
    <p:sldId id="2912" r:id="rId24"/>
    <p:sldId id="2908" r:id="rId25"/>
    <p:sldId id="2907" r:id="rId26"/>
    <p:sldId id="3662" r:id="rId27"/>
    <p:sldId id="857" r:id="rId28"/>
    <p:sldId id="2821" r:id="rId29"/>
    <p:sldId id="4251" r:id="rId30"/>
    <p:sldId id="4244" r:id="rId31"/>
    <p:sldId id="861" r:id="rId32"/>
    <p:sldId id="864" r:id="rId33"/>
    <p:sldId id="865" r:id="rId34"/>
    <p:sldId id="866" r:id="rId35"/>
    <p:sldId id="4219" r:id="rId36"/>
    <p:sldId id="868" r:id="rId37"/>
    <p:sldId id="4239" r:id="rId38"/>
    <p:sldId id="4241" r:id="rId39"/>
    <p:sldId id="943" r:id="rId40"/>
    <p:sldId id="944" r:id="rId41"/>
    <p:sldId id="878" r:id="rId42"/>
    <p:sldId id="945" r:id="rId43"/>
    <p:sldId id="946" r:id="rId44"/>
    <p:sldId id="885" r:id="rId45"/>
    <p:sldId id="947" r:id="rId46"/>
    <p:sldId id="948" r:id="rId47"/>
    <p:sldId id="4243" r:id="rId48"/>
    <p:sldId id="2093" r:id="rId49"/>
    <p:sldId id="1377" r:id="rId50"/>
    <p:sldId id="4250" r:id="rId51"/>
    <p:sldId id="277" r:id="rId52"/>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wQ2qtUhoO1Eq+L9o2H2m1Q==" hashData="dXeRSwIjJRDgmLulSNTvIWxONFg8828/0/HVhzv5iuzBrScpQ/+ASuTG6aeMnF6Xy9tDnAAlZDEFxeum9zV5g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B30024"/>
    <a:srgbClr val="5EC287"/>
    <a:srgbClr val="001F75"/>
    <a:srgbClr val="0006B2"/>
    <a:srgbClr val="F8F4F3"/>
    <a:srgbClr val="F8F4F2"/>
    <a:srgbClr val="542F18"/>
    <a:srgbClr val="523017"/>
    <a:srgbClr val="BD4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370"/>
    <p:restoredTop sz="84892" autoAdjust="0"/>
  </p:normalViewPr>
  <p:slideViewPr>
    <p:cSldViewPr snapToGrid="0">
      <p:cViewPr varScale="1">
        <p:scale>
          <a:sx n="138" d="100"/>
          <a:sy n="138" d="100"/>
        </p:scale>
        <p:origin x="1280" y="184"/>
      </p:cViewPr>
      <p:guideLst>
        <p:guide orient="horz" pos="2160"/>
        <p:guide pos="2880"/>
      </p:guideLst>
    </p:cSldViewPr>
  </p:slideViewPr>
  <p:notesTextViewPr>
    <p:cViewPr>
      <p:scale>
        <a:sx n="105" d="100"/>
        <a:sy n="105" d="100"/>
      </p:scale>
      <p:origin x="0" y="0"/>
    </p:cViewPr>
  </p:notesTextViewPr>
  <p:sorterViewPr>
    <p:cViewPr>
      <p:scale>
        <a:sx n="66" d="100"/>
        <a:sy n="66" d="100"/>
      </p:scale>
      <p:origin x="0" y="520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21.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8.xml"/><Relationship Id="rId11" Type="http://schemas.openxmlformats.org/officeDocument/2006/relationships/slideMaster" Target="slideMasters/slideMaster11.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strike="noStrike" kern="1200" dirty="0">
              <a:solidFill>
                <a:schemeClr val="tx1"/>
              </a:solidFill>
              <a:effectLst/>
              <a:ea typeface="Avenir Medium" charset="0"/>
              <a:cs typeface="Avenir Medium" charset="0"/>
            </a:endParaRPr>
          </a:p>
        </p:txBody>
      </p:sp>
      <p:sp>
        <p:nvSpPr>
          <p:cNvPr id="4" name="Slide Number Placeholder 3"/>
          <p:cNvSpPr>
            <a:spLocks noGrp="1"/>
          </p:cNvSpPr>
          <p:nvPr>
            <p:ph type="sldNum" sz="quarter" idx="10"/>
          </p:nvPr>
        </p:nvSpPr>
        <p:spPr/>
        <p:txBody>
          <a:bodyPr/>
          <a:lstStyle/>
          <a:p>
            <a:pPr>
              <a:defRPr/>
            </a:pPr>
            <a:fld id="{F8ED5F03-7BA7-314F-8145-8D2ED49A0D99}" type="slidenum">
              <a:rPr lang="en-US">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204471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A4A1ACDF-28EE-7443-8451-A85894F84E85}"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34499" name="Rectangle 2"/>
          <p:cNvSpPr>
            <a:spLocks noGrp="1" noRot="1" noChangeAspect="1" noChangeArrowheads="1" noTextEdit="1"/>
          </p:cNvSpPr>
          <p:nvPr>
            <p:ph type="sldImg"/>
          </p:nvPr>
        </p:nvSpPr>
        <p:spPr>
          <a:xfrm>
            <a:off x="1177925" y="696913"/>
            <a:ext cx="4641850" cy="3481387"/>
          </a:xfrm>
          <a:ln/>
        </p:spPr>
      </p:sp>
      <p:sp>
        <p:nvSpPr>
          <p:cNvPr id="2345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9787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0A57E-8C41-1131-8027-6C19009A6E49}"/>
            </a:ext>
          </a:extLst>
        </p:cNvPr>
        <p:cNvGrpSpPr/>
        <p:nvPr/>
      </p:nvGrpSpPr>
      <p:grpSpPr>
        <a:xfrm>
          <a:off x="0" y="0"/>
          <a:ext cx="0" cy="0"/>
          <a:chOff x="0" y="0"/>
          <a:chExt cx="0" cy="0"/>
        </a:xfrm>
      </p:grpSpPr>
      <p:sp>
        <p:nvSpPr>
          <p:cNvPr id="234498" name="Rectangle 7">
            <a:extLst>
              <a:ext uri="{FF2B5EF4-FFF2-40B4-BE49-F238E27FC236}">
                <a16:creationId xmlns:a16="http://schemas.microsoft.com/office/drawing/2014/main" id="{52B16C3C-72AB-FEE1-391B-DEBA6B8F7A8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fld id="{A4A1ACDF-28EE-7443-8451-A85894F84E85}" type="slidenum">
              <a:rPr lang="en-US" sz="1200" b="0">
                <a:solidFill>
                  <a:srgbClr val="000000"/>
                </a:solidFill>
                <a:latin typeface="Avenir Book" panose="02000503020000020003" pitchFamily="2" charset="0"/>
                <a:ea typeface="Avenir Medium" charset="0"/>
                <a:cs typeface="Avenir Medium" charset="0"/>
              </a:rPr>
              <a:pPr/>
              <a:t>10</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34499" name="Rectangle 2">
            <a:extLst>
              <a:ext uri="{FF2B5EF4-FFF2-40B4-BE49-F238E27FC236}">
                <a16:creationId xmlns:a16="http://schemas.microsoft.com/office/drawing/2014/main" id="{886E5FA1-3ABD-894B-A4C8-6DD6B8C41634}"/>
              </a:ext>
            </a:extLst>
          </p:cNvPr>
          <p:cNvSpPr>
            <a:spLocks noGrp="1" noRot="1" noChangeAspect="1" noChangeArrowheads="1" noTextEdit="1"/>
          </p:cNvSpPr>
          <p:nvPr>
            <p:ph type="sldImg"/>
          </p:nvPr>
        </p:nvSpPr>
        <p:spPr>
          <a:xfrm>
            <a:off x="1177925" y="696913"/>
            <a:ext cx="4641850" cy="3481387"/>
          </a:xfrm>
          <a:ln/>
        </p:spPr>
      </p:sp>
      <p:sp>
        <p:nvSpPr>
          <p:cNvPr id="234500" name="Rectangle 3">
            <a:extLst>
              <a:ext uri="{FF2B5EF4-FFF2-40B4-BE49-F238E27FC236}">
                <a16:creationId xmlns:a16="http://schemas.microsoft.com/office/drawing/2014/main" id="{AE6456B5-D4E6-F382-624C-09A790A96358}"/>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946175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159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494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64582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E7A6656E-E615-D447-AB63-489E70255721}" type="slidenum">
              <a:rPr lang="en-US">
                <a:solidFill>
                  <a:srgbClr val="000000"/>
                </a:solidFill>
              </a:rPr>
              <a:pPr/>
              <a:t>14</a:t>
            </a:fld>
            <a:endParaRPr lang="en-US" dirty="0">
              <a:solidFill>
                <a:srgbClr val="000000"/>
              </a:solidFill>
            </a:endParaRPr>
          </a:p>
        </p:txBody>
      </p:sp>
      <p:sp>
        <p:nvSpPr>
          <p:cNvPr id="147459"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13" tIns="46506" rIns="93013" bIns="46506" anchor="b">
            <a:prstTxWarp prst="textNoShape">
              <a:avLst/>
            </a:prstTxWarp>
          </a:bodyPr>
          <a:lstStyle/>
          <a:p>
            <a:pPr algn="r" defTabSz="927080"/>
            <a:fld id="{8B4102E7-C735-914F-BE96-9E0EB5EA624C}" type="slidenum">
              <a:rPr lang="en-US" sz="1200">
                <a:solidFill>
                  <a:srgbClr val="000000"/>
                </a:solidFill>
                <a:latin typeface="Avenir Book" panose="02000503020000020003" pitchFamily="2" charset="0"/>
                <a:ea typeface="Avenir Medium" charset="0"/>
                <a:cs typeface="Avenir Medium" charset="0"/>
              </a:rPr>
              <a:pPr algn="r" defTabSz="927080"/>
              <a:t>14</a:t>
            </a:fld>
            <a:endParaRPr lang="en-US" sz="1200" dirty="0">
              <a:solidFill>
                <a:srgbClr val="000000"/>
              </a:solidFill>
              <a:latin typeface="Avenir Book" panose="02000503020000020003" pitchFamily="2" charset="0"/>
              <a:ea typeface="Avenir Medium" charset="0"/>
              <a:cs typeface="Avenir Medium" charset="0"/>
            </a:endParaRPr>
          </a:p>
        </p:txBody>
      </p:sp>
      <p:sp>
        <p:nvSpPr>
          <p:cNvPr id="147460" name="Rectangle 2"/>
          <p:cNvSpPr>
            <a:spLocks noGrp="1" noRot="1" noChangeAspect="1" noChangeArrowheads="1" noTextEdit="1"/>
          </p:cNvSpPr>
          <p:nvPr>
            <p:ph type="sldImg"/>
          </p:nvPr>
        </p:nvSpPr>
        <p:spPr>
          <a:xfrm>
            <a:off x="1177925" y="696913"/>
            <a:ext cx="4641850" cy="3481387"/>
          </a:xfrm>
          <a:ln/>
        </p:spPr>
      </p:sp>
      <p:sp>
        <p:nvSpPr>
          <p:cNvPr id="1474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62440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FA71-14FB-265E-4CEE-8AADA0A08AF8}"/>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F677CC5B-7E44-05E4-272A-18AE118B76F8}"/>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CAFDD98C-AC51-1AD5-55C7-73BC9D16F57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681846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E7A6656E-E615-D447-AB63-489E70255721}" type="slidenum">
              <a:rPr lang="en-US">
                <a:solidFill>
                  <a:srgbClr val="000000"/>
                </a:solidFill>
              </a:rPr>
              <a:pPr/>
              <a:t>16</a:t>
            </a:fld>
            <a:endParaRPr lang="en-US" dirty="0">
              <a:solidFill>
                <a:srgbClr val="000000"/>
              </a:solidFill>
            </a:endParaRPr>
          </a:p>
        </p:txBody>
      </p:sp>
      <p:sp>
        <p:nvSpPr>
          <p:cNvPr id="147459" name="Rectangle 7"/>
          <p:cNvSpPr txBox="1">
            <a:spLocks noGrp="1" noChangeArrowheads="1"/>
          </p:cNvSpPr>
          <p:nvPr/>
        </p:nvSpPr>
        <p:spPr bwMode="auto">
          <a:xfrm>
            <a:off x="3963744" y="8817904"/>
            <a:ext cx="3032337" cy="464185"/>
          </a:xfrm>
          <a:prstGeom prst="rect">
            <a:avLst/>
          </a:prstGeom>
          <a:noFill/>
          <a:ln w="9525">
            <a:noFill/>
            <a:miter lim="800000"/>
            <a:headEnd/>
            <a:tailEnd/>
          </a:ln>
        </p:spPr>
        <p:txBody>
          <a:bodyPr lIns="93013" tIns="46506" rIns="93013" bIns="46506" anchor="b">
            <a:prstTxWarp prst="textNoShape">
              <a:avLst/>
            </a:prstTxWarp>
          </a:bodyPr>
          <a:lstStyle/>
          <a:p>
            <a:pPr algn="r" defTabSz="927080"/>
            <a:fld id="{8B4102E7-C735-914F-BE96-9E0EB5EA624C}" type="slidenum">
              <a:rPr lang="en-US" sz="1200">
                <a:solidFill>
                  <a:srgbClr val="000000"/>
                </a:solidFill>
                <a:latin typeface="Avenir Book" panose="02000503020000020003" pitchFamily="2" charset="0"/>
                <a:ea typeface="Avenir Medium" charset="0"/>
                <a:cs typeface="Avenir Medium" charset="0"/>
              </a:rPr>
              <a:pPr algn="r" defTabSz="927080"/>
              <a:t>16</a:t>
            </a:fld>
            <a:endParaRPr lang="en-US" sz="1200" dirty="0">
              <a:solidFill>
                <a:srgbClr val="000000"/>
              </a:solidFill>
              <a:latin typeface="Avenir Book" panose="02000503020000020003" pitchFamily="2" charset="0"/>
              <a:ea typeface="Avenir Medium" charset="0"/>
              <a:cs typeface="Avenir Medium" charset="0"/>
            </a:endParaRPr>
          </a:p>
        </p:txBody>
      </p:sp>
      <p:sp>
        <p:nvSpPr>
          <p:cNvPr id="147460" name="Rectangle 2"/>
          <p:cNvSpPr>
            <a:spLocks noGrp="1" noRot="1" noChangeAspect="1" noChangeArrowheads="1" noTextEdit="1"/>
          </p:cNvSpPr>
          <p:nvPr>
            <p:ph type="sldImg"/>
          </p:nvPr>
        </p:nvSpPr>
        <p:spPr>
          <a:xfrm>
            <a:off x="1177925" y="696913"/>
            <a:ext cx="4641850" cy="3481387"/>
          </a:xfrm>
          <a:ln/>
        </p:spPr>
      </p:sp>
      <p:sp>
        <p:nvSpPr>
          <p:cNvPr id="1474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78255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25</a:t>
            </a:fld>
            <a:endParaRPr lang="en-US" dirty="0">
              <a:solidFill>
                <a:srgbClr val="000000"/>
              </a:solidFill>
            </a:endParaRPr>
          </a:p>
        </p:txBody>
      </p:sp>
      <p:sp>
        <p:nvSpPr>
          <p:cNvPr id="6" name="Date Placeholder 5"/>
          <p:cNvSpPr>
            <a:spLocks noGrp="1"/>
          </p:cNvSpPr>
          <p:nvPr>
            <p:ph type="dt" idx="11"/>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774111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5EE9-344D-638A-FB96-E8523B355CF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9F8042A-DBFF-E020-2E03-502A2926414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a:extLst>
              <a:ext uri="{FF2B5EF4-FFF2-40B4-BE49-F238E27FC236}">
                <a16:creationId xmlns:a16="http://schemas.microsoft.com/office/drawing/2014/main" id="{934A63EA-14DF-4E6A-50F5-F658D999657D}"/>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22E5978C-736C-F446-C511-1BF615EFD7E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2101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1336787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Medium"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venir Medium" charset="0"/>
              <a:ea typeface="Helvetica Neue"/>
              <a:cs typeface="Helvetica Neue"/>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1889240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2633757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3527" name="Rectangle 39"/>
          <p:cNvSpPr>
            <a:spLocks noGrp="1" noChangeArrowheads="1"/>
          </p:cNvSpPr>
          <p:nvPr>
            <p:ph type="ctrTitle" sz="quarter"/>
          </p:nvPr>
        </p:nvSpPr>
        <p:spPr>
          <a:xfrm>
            <a:off x="685800" y="1692307"/>
            <a:ext cx="7772400" cy="1736725"/>
          </a:xfrm>
        </p:spPr>
        <p:txBody>
          <a:bodyPr anchor="b"/>
          <a:lstStyle>
            <a:lvl1pPr>
              <a:defRPr sz="5400" b="0" i="0">
                <a:latin typeface="Avenir Book" panose="02000503020000020003" pitchFamily="2" charset="0"/>
              </a:defRPr>
            </a:lvl1pPr>
          </a:lstStyle>
          <a:p>
            <a:r>
              <a:rPr lang="en-US" dirty="0"/>
              <a:t>Click to edit Master title style</a:t>
            </a:r>
          </a:p>
        </p:txBody>
      </p:sp>
      <p:sp>
        <p:nvSpPr>
          <p:cNvPr id="6352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fld id="{CE92A891-548C-FE4B-A5F7-D518AD7495C1}"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0873F59B-8ADE-5E41-A3AC-C3EE36B92EC1}"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266F3D5E-21F1-A448-8798-B9B04F7E0840}"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F9AF365A-934B-8543-9EB3-FECE98723DE6}"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fld id="{4435D1C6-112A-4F46-B8C3-3CD4865F004E}"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fld id="{100A3997-C1F7-6946-A022-298123D9664F}"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fld id="{1EFBA21A-649B-E541-B3F4-BF11535E76FE}"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8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1B402D77-2A7A-974C-9360-357D4F06013C}"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900B8D0C-694D-574F-938A-9E90A1D32692}"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D2836DAA-C949-8B4F-88C5-3C5E34A48F9E}"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74891A40-4182-B04B-B2CD-AF749EE87EFF}" type="slidenum">
              <a:rPr lang="en-US"/>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fld id="{0747C73C-2126-1C41-9CA2-FCE439693980}" type="slidenum">
              <a:rPr lang="en-US"/>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45"/>
            <a:ext cx="8229600" cy="1139825"/>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sz="half" idx="1"/>
          </p:nvPr>
        </p:nvSpPr>
        <p:spPr>
          <a:xfrm>
            <a:off x="457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C10E1710-F613-CD41-9827-D27905BD0197}" type="slidenum">
              <a:rPr lang="en-US"/>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45"/>
            <a:ext cx="8229600" cy="1139825"/>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sz="half" idx="1"/>
          </p:nvPr>
        </p:nvSpPr>
        <p:spPr>
          <a:xfrm>
            <a:off x="457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3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0"/>
          <p:cNvSpPr>
            <a:spLocks noGrp="1" noChangeArrowheads="1"/>
          </p:cNvSpPr>
          <p:nvPr>
            <p:ph type="dt" sz="half" idx="10"/>
          </p:nvPr>
        </p:nvSpPr>
        <p:spPr>
          <a:ln/>
        </p:spPr>
        <p:txBody>
          <a:bodyPr/>
          <a:lstStyle>
            <a:lvl1pPr>
              <a:defRPr/>
            </a:lvl1pPr>
          </a:lstStyle>
          <a:p>
            <a:pPr>
              <a:defRPr/>
            </a:pPr>
            <a:endParaRPr lang="en-US"/>
          </a:p>
        </p:txBody>
      </p:sp>
      <p:sp>
        <p:nvSpPr>
          <p:cNvPr id="7" name="Rectangle 41"/>
          <p:cNvSpPr>
            <a:spLocks noGrp="1" noChangeArrowheads="1"/>
          </p:cNvSpPr>
          <p:nvPr>
            <p:ph type="ftr" sz="quarter" idx="11"/>
          </p:nvPr>
        </p:nvSpPr>
        <p:spPr>
          <a:ln/>
        </p:spPr>
        <p:txBody>
          <a:bodyPr/>
          <a:lstStyle>
            <a:lvl1pPr>
              <a:defRPr/>
            </a:lvl1pPr>
          </a:lstStyle>
          <a:p>
            <a:pPr>
              <a:defRPr/>
            </a:pPr>
            <a:endParaRPr lang="en-US"/>
          </a:p>
        </p:txBody>
      </p:sp>
      <p:sp>
        <p:nvSpPr>
          <p:cNvPr id="8" name="Rectangle 42"/>
          <p:cNvSpPr>
            <a:spLocks noGrp="1" noChangeArrowheads="1"/>
          </p:cNvSpPr>
          <p:nvPr>
            <p:ph type="sldNum" sz="quarter" idx="12"/>
          </p:nvPr>
        </p:nvSpPr>
        <p:spPr>
          <a:ln/>
        </p:spPr>
        <p:txBody>
          <a:bodyPr/>
          <a:lstStyle>
            <a:lvl1pPr>
              <a:defRPr/>
            </a:lvl1pPr>
          </a:lstStyle>
          <a:p>
            <a:fld id="{2B676B41-8CC8-E945-A8C7-DA3B87384CD0}" type="slidenum">
              <a:rPr lang="en-US"/>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9831" name="Rectangle 39"/>
          <p:cNvSpPr>
            <a:spLocks noGrp="1" noChangeArrowheads="1"/>
          </p:cNvSpPr>
          <p:nvPr>
            <p:ph type="ctrTitle" sz="quarter"/>
          </p:nvPr>
        </p:nvSpPr>
        <p:spPr>
          <a:xfrm>
            <a:off x="685800" y="1692321"/>
            <a:ext cx="7772400" cy="1736725"/>
          </a:xfrm>
        </p:spPr>
        <p:txBody>
          <a:bodyPr anchor="b"/>
          <a:lstStyle>
            <a:lvl1pPr>
              <a:defRPr sz="5400" b="0" i="0">
                <a:latin typeface="Avenir Book" panose="02000503020000020003" pitchFamily="2" charset="0"/>
              </a:defRPr>
            </a:lvl1pPr>
          </a:lstStyle>
          <a:p>
            <a:r>
              <a:rPr lang="en-US" dirty="0"/>
              <a:t>Click to edit Master title style</a:t>
            </a:r>
          </a:p>
        </p:txBody>
      </p:sp>
      <p:sp>
        <p:nvSpPr>
          <p:cNvPr id="28983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pPr>
              <a:defRPr/>
            </a:pPr>
            <a:fld id="{2B70D446-1B01-3E42-9F15-C51F9D37D910}"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CA1F9A9-9569-B447-9C70-BF84E56341D5}"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E7A524E-845B-0341-9072-C0B2326FDAF4}"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7F6AF88-11F9-104C-8866-A09E03AFAFC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56F15A5-BA91-0D46-A38B-2ABD986AD0A7}"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1337BBC8-F9B4-FD44-8C46-B20B2D65B2C5}"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A26691BA-7E86-3B40-8441-2D2855985ADB}"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481BEB-8F3E-9143-AB52-BDA423D3A9B2}"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FDB43744-D8E5-DD43-8AD4-716C1DCC409F}"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D6963DFB-5D76-1748-BC1D-A9D93513F99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6A2A23B-4935-4346-8865-91C9B881C0F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F475A87C-C641-4444-AACF-9102C38FD62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083C34D-FEC5-324D-BCF8-807CD02905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82789655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3B5B5104-B463-6A41-91D2-A55E1740185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28CB196-CD54-1B44-9D90-FE2D976972D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10987827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FC8DB7FA-34D1-0A43-BB45-25DE7D7600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68E196A-4E3F-EE4C-893D-4919BB801D4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19303647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00BE2004-1175-534D-ABFC-1CFFE065D014}"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EFD59C2-387E-7240-B451-E2DDBE85C0C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27760637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33AAA0A5-421E-CE47-9436-57AAD4B9936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A654408-AA4A-4845-8AE1-8FB55F691BFF}"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89384491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554763D7-63C3-434C-8C53-891C2D86A3C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C4BFBB11-7C3A-E748-A3BE-2A33CAD58972}"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56448179"/>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C358D577-EE32-C846-9CCC-40DEBC007F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30C7439D-BFFE-F14C-8832-F0BDA95B155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53021119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8F3CB678-DCB2-694D-BE83-EDDD1C59778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8D8B3D76-75E3-9147-BB4D-373A613505A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923042575"/>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E6BFE38F-DA1C-D443-892D-836F882B9D68}"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EE9E83A-4AD7-0E4B-A573-98618DACD68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5645045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A736E2F4-C883-954D-AC51-379D007CAF3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7F4DE3E-9669-BC45-A86F-812FF0308CA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909763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6E1C109-8290-0841-B7D8-02F2C69BCDF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94E29F2B-501A-D54F-A419-33B68EB736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122135231"/>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537036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725149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3068242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57924824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847525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52046582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763756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7048037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24898636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9097096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063009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17475886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62318115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50907618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4779991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9793905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12266403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09164499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30841617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64322606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69765673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89701906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702818597"/>
      </p:ext>
    </p:extLst>
  </p:cSld>
  <p:clrMapOvr>
    <a:masterClrMapping/>
  </p:clrMapOvr>
  <p:transition spd="slow"/>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744853934"/>
      </p:ext>
    </p:extLst>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07392283"/>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893100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76719355"/>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8036356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91977738"/>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91348971"/>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848699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521599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038050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396669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0644595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5695074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9678082"/>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89314367"/>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9553592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9031945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1261822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5050553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947745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2902978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9355361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76633594"/>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822650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51904268"/>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92246861"/>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15746424"/>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93335241"/>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77940433"/>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4676072"/>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89055650"/>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79196872"/>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07008542"/>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84776397"/>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85274370"/>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99910479"/>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38B19C-CA18-5D4A-BB21-45A0217043A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0907787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DE6A3C-6580-2F42-BE50-21DFC71C2EF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5363149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FBBDB10-5186-8640-A2F2-86012CCEF75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72577910"/>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DBA1E4-85A8-6D43-AA89-4C2BF6BC2C2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1802781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95D832C-6412-424C-B4A2-9DD2368787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94588254"/>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D23E0B9-F86E-B747-9521-BBC1E38490E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82135917"/>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F0690DD-3567-D74F-B6ED-383E09AFC28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60062045"/>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8F4DEE-2CE6-9840-979B-CE31AE9334D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34090791"/>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2659D89-4E22-2643-8000-59D046A5937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5341214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67C9A2-E465-714F-A77D-1CE1B73045A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7588530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11EDC5-A7B2-C34D-8194-22793C8BCF3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55557738"/>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B4B7C31-2F51-7042-99F4-9B82AC81CD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5126719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1230274927"/>
      </p:ext>
    </p:extLst>
  </p:cSld>
  <p:clrMapOvr>
    <a:masterClrMapping/>
  </p:clrMapOvr>
  <p:transition spd="slow"/>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4.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8.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9.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1.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2.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3.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4.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0.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5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theme" Target="../theme/theme17.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8.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theme" Target="../theme/theme19.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theme" Target="../theme/theme20.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1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104175"/>
      </p:ext>
    </p:extLst>
  </p:cSld>
  <p:clrMap bg1="dk2" tx1="lt1" bg2="dk1" tx2="lt2" accent1="accent1" accent2="accent2" accent3="accent3" accent4="accent4" accent5="accent5" accent6="accent6" hlink="hlink" folHlink="folHlink"/>
  <p:sldLayoutIdLst>
    <p:sldLayoutId id="2147484912" r:id="rId1"/>
    <p:sldLayoutId id="2147484913" r:id="rId2"/>
    <p:sldLayoutId id="2147484914" r:id="rId3"/>
    <p:sldLayoutId id="2147484915" r:id="rId4"/>
    <p:sldLayoutId id="2147484916" r:id="rId5"/>
    <p:sldLayoutId id="2147484917" r:id="rId6"/>
    <p:sldLayoutId id="2147484918" r:id="rId7"/>
    <p:sldLayoutId id="2147484919" r:id="rId8"/>
    <p:sldLayoutId id="2147484920" r:id="rId9"/>
    <p:sldLayoutId id="2147484921" r:id="rId10"/>
    <p:sldLayoutId id="2147484922" r:id="rId11"/>
    <p:sldLayoutId id="2147484923"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44906499"/>
      </p:ext>
    </p:extLst>
  </p:cSld>
  <p:clrMap bg1="lt1" tx1="dk1" bg2="lt2" tx2="dk2" accent1="accent1" accent2="accent2" accent3="accent3" accent4="accent4" accent5="accent5" accent6="accent6" hlink="hlink" folHlink="folHlink"/>
  <p:sldLayoutIdLst>
    <p:sldLayoutId id="2147485205" r:id="rId1"/>
    <p:sldLayoutId id="2147485206" r:id="rId2"/>
    <p:sldLayoutId id="2147485207" r:id="rId3"/>
    <p:sldLayoutId id="2147485208" r:id="rId4"/>
    <p:sldLayoutId id="2147485209" r:id="rId5"/>
    <p:sldLayoutId id="2147485210" r:id="rId6"/>
    <p:sldLayoutId id="2147485211" r:id="rId7"/>
    <p:sldLayoutId id="2147485212" r:id="rId8"/>
    <p:sldLayoutId id="2147485213" r:id="rId9"/>
    <p:sldLayoutId id="2147485214" r:id="rId10"/>
    <p:sldLayoutId id="2147485215"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60093"/>
        </a:solidFill>
        <a:effectLst/>
      </p:bgPr>
    </p:bg>
    <p:spTree>
      <p:nvGrpSpPr>
        <p:cNvPr id="1" name=""/>
        <p:cNvGrpSpPr/>
        <p:nvPr/>
      </p:nvGrpSpPr>
      <p:grpSpPr>
        <a:xfrm>
          <a:off x="0" y="0"/>
          <a:ext cx="0" cy="0"/>
          <a:chOff x="0" y="0"/>
          <a:chExt cx="0" cy="0"/>
        </a:xfrm>
      </p:grpSpPr>
      <p:grpSp>
        <p:nvGrpSpPr>
          <p:cNvPr id="92162" name="Group 2"/>
          <p:cNvGrpSpPr>
            <a:grpSpLocks/>
          </p:cNvGrpSpPr>
          <p:nvPr/>
        </p:nvGrpSpPr>
        <p:grpSpPr bwMode="auto">
          <a:xfrm>
            <a:off x="1590" y="0"/>
            <a:ext cx="9148762" cy="6851650"/>
            <a:chOff x="1" y="0"/>
            <a:chExt cx="5763" cy="4316"/>
          </a:xfrm>
        </p:grpSpPr>
        <p:sp>
          <p:nvSpPr>
            <p:cNvPr id="6246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6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6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2171" name="Group 6"/>
            <p:cNvGrpSpPr>
              <a:grpSpLocks/>
            </p:cNvGrpSpPr>
            <p:nvPr/>
          </p:nvGrpSpPr>
          <p:grpSpPr bwMode="auto">
            <a:xfrm>
              <a:off x="288" y="0"/>
              <a:ext cx="5098" cy="4316"/>
              <a:chOff x="288" y="0"/>
              <a:chExt cx="5098" cy="4316"/>
            </a:xfrm>
          </p:grpSpPr>
          <p:sp>
            <p:nvSpPr>
              <p:cNvPr id="6247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48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2183" name="Group 31"/>
            <p:cNvGrpSpPr>
              <a:grpSpLocks/>
            </p:cNvGrpSpPr>
            <p:nvPr/>
          </p:nvGrpSpPr>
          <p:grpSpPr bwMode="auto">
            <a:xfrm>
              <a:off x="1" y="392"/>
              <a:ext cx="5758" cy="1571"/>
              <a:chOff x="1" y="392"/>
              <a:chExt cx="5758" cy="1571"/>
            </a:xfrm>
          </p:grpSpPr>
          <p:sp>
            <p:nvSpPr>
              <p:cNvPr id="6249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50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50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50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503" name="Rectangle 39"/>
          <p:cNvSpPr>
            <a:spLocks noGrp="1" noChangeArrowheads="1"/>
          </p:cNvSpPr>
          <p:nvPr>
            <p:ph type="title"/>
          </p:nvPr>
        </p:nvSpPr>
        <p:spPr bwMode="auto">
          <a:xfrm>
            <a:off x="457200" y="277845"/>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6250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i="0">
                <a:solidFill>
                  <a:srgbClr val="FFFFFF"/>
                </a:solidFill>
                <a:effectLst>
                  <a:outerShdw blurRad="38100" dist="38100" dir="2700000" algn="tl">
                    <a:srgbClr val="000000"/>
                  </a:outerShdw>
                </a:effectLst>
                <a:latin typeface="Avenir Book" panose="02000503020000020003" pitchFamily="2" charset="0"/>
                <a:ea typeface="+mn-ea"/>
                <a:cs typeface="+mn-cs"/>
              </a:defRPr>
            </a:lvl1pPr>
          </a:lstStyle>
          <a:p>
            <a:pPr>
              <a:defRPr/>
            </a:pPr>
            <a:endParaRPr lang="en-US" dirty="0"/>
          </a:p>
        </p:txBody>
      </p:sp>
      <p:sp>
        <p:nvSpPr>
          <p:cNvPr id="6250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solidFill>
                  <a:srgbClr val="FFFFFF"/>
                </a:solidFill>
                <a:effectLst>
                  <a:outerShdw blurRad="38100" dist="38100" dir="2700000" algn="tl">
                    <a:srgbClr val="000000"/>
                  </a:outerShdw>
                </a:effectLst>
                <a:latin typeface="Avenir Book" panose="02000503020000020003" pitchFamily="2" charset="0"/>
                <a:ea typeface="+mn-ea"/>
                <a:cs typeface="+mn-cs"/>
              </a:defRPr>
            </a:lvl1pPr>
          </a:lstStyle>
          <a:p>
            <a:pPr algn="ctr">
              <a:defRPr/>
            </a:pPr>
            <a:endParaRPr lang="en-US" dirty="0"/>
          </a:p>
        </p:txBody>
      </p:sp>
      <p:sp>
        <p:nvSpPr>
          <p:cNvPr id="6250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fld id="{D96218D1-063C-9440-8E2F-A842FB54E8B3}" type="slidenum">
              <a:rPr lang="en-US" smtClean="0"/>
              <a:pPr/>
              <a:t>‹#›</a:t>
            </a:fld>
            <a:endParaRPr lang="en-US" dirty="0"/>
          </a:p>
        </p:txBody>
      </p:sp>
      <p:sp>
        <p:nvSpPr>
          <p:cNvPr id="62507"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7446458"/>
      </p:ext>
    </p:extLst>
  </p:cSld>
  <p:clrMap bg1="dk2" tx1="lt1" bg2="dk1" tx2="lt2" accent1="accent1" accent2="accent2" accent3="accent3" accent4="accent4" accent5="accent5" accent6="accent6" hlink="hlink" folHlink="folHlink"/>
  <p:sldLayoutIdLst>
    <p:sldLayoutId id="2147485217" r:id="rId1"/>
    <p:sldLayoutId id="2147485218" r:id="rId2"/>
    <p:sldLayoutId id="2147485219" r:id="rId3"/>
    <p:sldLayoutId id="2147485220" r:id="rId4"/>
    <p:sldLayoutId id="2147485221" r:id="rId5"/>
    <p:sldLayoutId id="2147485222" r:id="rId6"/>
    <p:sldLayoutId id="2147485223" r:id="rId7"/>
    <p:sldLayoutId id="2147485224" r:id="rId8"/>
    <p:sldLayoutId id="2147485225" r:id="rId9"/>
    <p:sldLayoutId id="2147485226" r:id="rId10"/>
    <p:sldLayoutId id="2147485227" r:id="rId11"/>
    <p:sldLayoutId id="2147485228" r:id="rId12"/>
    <p:sldLayoutId id="2147485229" r:id="rId13"/>
    <p:sldLayoutId id="2147485230" r:id="rId14"/>
  </p:sldLayoutIdLst>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D370C598-940D-6542-A0D1-B659D9BE899B}" type="datetime1">
              <a:rPr lang="en-US" smtClean="0">
                <a:solidFill>
                  <a:srgbClr val="FFFFFF"/>
                </a:solidFill>
                <a:ea typeface=""/>
                <a:cs typeface=""/>
              </a:rPr>
              <a:pPr>
                <a:defRPr/>
              </a:pPr>
              <a:t>7/2/24</a:t>
            </a:fld>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B609A295-4A95-E84C-89DC-9121958AA139}"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398986"/>
      </p:ext>
    </p:extLst>
  </p:cSld>
  <p:clrMap bg1="dk2" tx1="lt1" bg2="dk1" tx2="lt2" accent1="accent1" accent2="accent2" accent3="accent3" accent4="accent4" accent5="accent5" accent6="accent6" hlink="hlink" folHlink="folHlink"/>
  <p:sldLayoutIdLst>
    <p:sldLayoutId id="2147485258" r:id="rId1"/>
    <p:sldLayoutId id="2147485259" r:id="rId2"/>
    <p:sldLayoutId id="2147485260" r:id="rId3"/>
    <p:sldLayoutId id="2147485261" r:id="rId4"/>
    <p:sldLayoutId id="2147485262" r:id="rId5"/>
    <p:sldLayoutId id="2147485263" r:id="rId6"/>
    <p:sldLayoutId id="2147485264" r:id="rId7"/>
    <p:sldLayoutId id="2147485265" r:id="rId8"/>
    <p:sldLayoutId id="2147485266" r:id="rId9"/>
    <p:sldLayoutId id="2147485267" r:id="rId10"/>
    <p:sldLayoutId id="2147485268" r:id="rId11"/>
    <p:sldLayoutId id="2147485269"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D60093"/>
        </a:solidFill>
        <a:effectLst/>
      </p:bgPr>
    </p:bg>
    <p:spTree>
      <p:nvGrpSpPr>
        <p:cNvPr id="1" name=""/>
        <p:cNvGrpSpPr/>
        <p:nvPr/>
      </p:nvGrpSpPr>
      <p:grpSpPr>
        <a:xfrm>
          <a:off x="0" y="0"/>
          <a:ext cx="0" cy="0"/>
          <a:chOff x="0" y="0"/>
          <a:chExt cx="0" cy="0"/>
        </a:xfrm>
      </p:grpSpPr>
      <p:grpSp>
        <p:nvGrpSpPr>
          <p:cNvPr id="56322" name="Group 2"/>
          <p:cNvGrpSpPr>
            <a:grpSpLocks/>
          </p:cNvGrpSpPr>
          <p:nvPr/>
        </p:nvGrpSpPr>
        <p:grpSpPr bwMode="auto">
          <a:xfrm>
            <a:off x="1590" y="0"/>
            <a:ext cx="9148762" cy="6851650"/>
            <a:chOff x="1" y="0"/>
            <a:chExt cx="5763" cy="4316"/>
          </a:xfrm>
        </p:grpSpPr>
        <p:sp>
          <p:nvSpPr>
            <p:cNvPr id="28877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31" name="Group 6"/>
            <p:cNvGrpSpPr>
              <a:grpSpLocks/>
            </p:cNvGrpSpPr>
            <p:nvPr/>
          </p:nvGrpSpPr>
          <p:grpSpPr bwMode="auto">
            <a:xfrm>
              <a:off x="288" y="0"/>
              <a:ext cx="5098" cy="4316"/>
              <a:chOff x="288" y="0"/>
              <a:chExt cx="5098" cy="4316"/>
            </a:xfrm>
          </p:grpSpPr>
          <p:sp>
            <p:nvSpPr>
              <p:cNvPr id="28877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7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78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8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79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56343" name="Group 31"/>
            <p:cNvGrpSpPr>
              <a:grpSpLocks/>
            </p:cNvGrpSpPr>
            <p:nvPr/>
          </p:nvGrpSpPr>
          <p:grpSpPr bwMode="auto">
            <a:xfrm>
              <a:off x="1" y="392"/>
              <a:ext cx="5758" cy="1571"/>
              <a:chOff x="1" y="392"/>
              <a:chExt cx="5758" cy="1571"/>
            </a:xfrm>
          </p:grpSpPr>
          <p:sp>
            <p:nvSpPr>
              <p:cNvPr id="28880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8880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88807" name="Rectangle 39"/>
          <p:cNvSpPr>
            <a:spLocks noGrp="1" noChangeArrowheads="1"/>
          </p:cNvSpPr>
          <p:nvPr>
            <p:ph type="title"/>
          </p:nvPr>
        </p:nvSpPr>
        <p:spPr bwMode="auto">
          <a:xfrm>
            <a:off x="457200" y="277859"/>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288808"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28880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288810"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fld id="{0BB269A6-0E29-FA47-9DF5-78AE8E4A8FB1}" type="slidenum">
              <a:rPr lang="en-US" smtClean="0">
                <a:solidFill>
                  <a:srgbClr val="FFFFFF"/>
                </a:solidFill>
              </a:rPr>
              <a:pPr>
                <a:defRPr/>
              </a:pPr>
              <a:t>‹#›</a:t>
            </a:fld>
            <a:endParaRPr lang="en-US" dirty="0">
              <a:solidFill>
                <a:srgbClr val="FFFFFF"/>
              </a:solidFill>
            </a:endParaRPr>
          </a:p>
        </p:txBody>
      </p:sp>
      <p:sp>
        <p:nvSpPr>
          <p:cNvPr id="288811"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0786893"/>
      </p:ext>
    </p:extLst>
  </p:cSld>
  <p:clrMap bg1="dk2" tx1="lt1" bg2="dk1" tx2="lt2" accent1="accent1" accent2="accent2" accent3="accent3" accent4="accent4" accent5="accent5" accent6="accent6" hlink="hlink" folHlink="folHlink"/>
  <p:sldLayoutIdLst>
    <p:sldLayoutId id="2147485271" r:id="rId1"/>
    <p:sldLayoutId id="2147485272" r:id="rId2"/>
    <p:sldLayoutId id="2147485273" r:id="rId3"/>
    <p:sldLayoutId id="2147485274" r:id="rId4"/>
    <p:sldLayoutId id="2147485275" r:id="rId5"/>
    <p:sldLayoutId id="2147485276" r:id="rId6"/>
    <p:sldLayoutId id="2147485277" r:id="rId7"/>
    <p:sldLayoutId id="2147485278" r:id="rId8"/>
    <p:sldLayoutId id="2147485279" r:id="rId9"/>
    <p:sldLayoutId id="2147485280" r:id="rId10"/>
    <p:sldLayoutId id="2147485281" r:id="rId11"/>
  </p:sldLayoutIdLst>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80748184"/>
      </p:ext>
    </p:extLst>
  </p:cSld>
  <p:clrMap bg1="lt1" tx1="dk1" bg2="lt2" tx2="dk2" accent1="accent1" accent2="accent2" accent3="accent3" accent4="accent4" accent5="accent5" accent6="accent6" hlink="hlink" folHlink="folHlink"/>
  <p:sldLayoutIdLst>
    <p:sldLayoutId id="2147485307" r:id="rId1"/>
    <p:sldLayoutId id="2147485308" r:id="rId2"/>
    <p:sldLayoutId id="2147485309" r:id="rId3"/>
    <p:sldLayoutId id="2147485310" r:id="rId4"/>
    <p:sldLayoutId id="2147485311" r:id="rId5"/>
    <p:sldLayoutId id="2147485312" r:id="rId6"/>
    <p:sldLayoutId id="2147485313" r:id="rId7"/>
    <p:sldLayoutId id="2147485314" r:id="rId8"/>
    <p:sldLayoutId id="2147485315" r:id="rId9"/>
    <p:sldLayoutId id="2147485316" r:id="rId10"/>
    <p:sldLayoutId id="2147485317"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635070391"/>
      </p:ext>
    </p:extLst>
  </p:cSld>
  <p:clrMap bg1="lt1" tx1="dk1" bg2="lt2" tx2="dk2" accent1="accent1" accent2="accent2" accent3="accent3" accent4="accent4" accent5="accent5" accent6="accent6" hlink="hlink" folHlink="folHlink"/>
  <p:sldLayoutIdLst>
    <p:sldLayoutId id="2147485572" r:id="rId1"/>
    <p:sldLayoutId id="2147485573" r:id="rId2"/>
    <p:sldLayoutId id="2147485574" r:id="rId3"/>
    <p:sldLayoutId id="2147485575" r:id="rId4"/>
    <p:sldLayoutId id="2147485576" r:id="rId5"/>
    <p:sldLayoutId id="2147485577" r:id="rId6"/>
    <p:sldLayoutId id="2147485578" r:id="rId7"/>
    <p:sldLayoutId id="2147485579" r:id="rId8"/>
    <p:sldLayoutId id="2147485580" r:id="rId9"/>
    <p:sldLayoutId id="2147485581" r:id="rId10"/>
    <p:sldLayoutId id="2147485582"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9670378"/>
      </p:ext>
    </p:extLst>
  </p:cSld>
  <p:clrMap bg1="lt1" tx1="dk1" bg2="lt2" tx2="dk2" accent1="accent1" accent2="accent2" accent3="accent3" accent4="accent4" accent5="accent5" accent6="accent6" hlink="hlink" folHlink="folHlink"/>
  <p:sldLayoutIdLst>
    <p:sldLayoutId id="2147485584" r:id="rId1"/>
    <p:sldLayoutId id="2147485585" r:id="rId2"/>
    <p:sldLayoutId id="2147485586" r:id="rId3"/>
    <p:sldLayoutId id="2147485587" r:id="rId4"/>
    <p:sldLayoutId id="2147485588" r:id="rId5"/>
    <p:sldLayoutId id="2147485589" r:id="rId6"/>
    <p:sldLayoutId id="2147485590" r:id="rId7"/>
    <p:sldLayoutId id="2147485591" r:id="rId8"/>
    <p:sldLayoutId id="2147485592" r:id="rId9"/>
    <p:sldLayoutId id="2147485593" r:id="rId10"/>
    <p:sldLayoutId id="2147485594"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065118993"/>
      </p:ext>
    </p:extLst>
  </p:cSld>
  <p:clrMap bg1="lt1" tx1="dk1" bg2="lt2" tx2="dk2" accent1="accent1" accent2="accent2" accent3="accent3" accent4="accent4" accent5="accent5" accent6="accent6" hlink="hlink" folHlink="folHlink"/>
  <p:sldLayoutIdLst>
    <p:sldLayoutId id="2147485596" r:id="rId1"/>
    <p:sldLayoutId id="2147485597" r:id="rId2"/>
    <p:sldLayoutId id="2147485598" r:id="rId3"/>
    <p:sldLayoutId id="2147485599" r:id="rId4"/>
    <p:sldLayoutId id="2147485600" r:id="rId5"/>
    <p:sldLayoutId id="2147485601" r:id="rId6"/>
    <p:sldLayoutId id="2147485602" r:id="rId7"/>
    <p:sldLayoutId id="2147485603" r:id="rId8"/>
    <p:sldLayoutId id="2147485604" r:id="rId9"/>
    <p:sldLayoutId id="2147485605" r:id="rId10"/>
    <p:sldLayoutId id="2147485606"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70583784"/>
      </p:ext>
    </p:extLst>
  </p:cSld>
  <p:clrMap bg1="lt1" tx1="dk1" bg2="lt2" tx2="dk2" accent1="accent1" accent2="accent2" accent3="accent3" accent4="accent4" accent5="accent5" accent6="accent6" hlink="hlink" folHlink="folHlink"/>
  <p:sldLayoutIdLst>
    <p:sldLayoutId id="2147485608" r:id="rId1"/>
    <p:sldLayoutId id="2147485609" r:id="rId2"/>
    <p:sldLayoutId id="2147485610" r:id="rId3"/>
    <p:sldLayoutId id="2147485611" r:id="rId4"/>
    <p:sldLayoutId id="2147485612" r:id="rId5"/>
    <p:sldLayoutId id="2147485613" r:id="rId6"/>
    <p:sldLayoutId id="2147485614" r:id="rId7"/>
    <p:sldLayoutId id="2147485615" r:id="rId8"/>
    <p:sldLayoutId id="2147485616" r:id="rId9"/>
    <p:sldLayoutId id="2147485617" r:id="rId10"/>
    <p:sldLayoutId id="2147485618"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Helvetica Neue" charset="0"/>
              </a:defRPr>
            </a:lvl1pPr>
          </a:lstStyle>
          <a:p>
            <a:pPr algn="ctr"/>
            <a:fld id="{2150B3A5-C02E-F841-B13D-B078A2C9F546}" type="datetime1">
              <a:rPr lang="en-US" smtClean="0">
                <a:solidFill>
                  <a:srgbClr val="000000"/>
                </a:solidFill>
                <a:ea typeface="ＭＳ Ｐゴシック" charset="0"/>
              </a:rPr>
              <a:pPr algn="ctr"/>
              <a:t>7/2/24</a:t>
            </a:fld>
            <a:endParaRPr lang="en-US" dirty="0">
              <a:solidFill>
                <a:srgbClr val="000000"/>
              </a:solidFill>
              <a:ea typeface="ＭＳ Ｐゴシック" charset="0"/>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charset="0"/>
                <a:cs typeface="Helvetica Neue"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Helvetica Neue" charset="0"/>
              </a:defRPr>
            </a:lvl1pPr>
          </a:lstStyle>
          <a:p>
            <a:fld id="{894B8E6A-DF06-AD4D-AD6C-51FC4C84F825}" type="slidenum">
              <a:rPr lang="en-US" smtClean="0">
                <a:solidFill>
                  <a:srgbClr val="000000"/>
                </a:solidFill>
                <a:ea typeface="ＭＳ Ｐゴシック" charset="0"/>
              </a:rPr>
              <a:pPr/>
              <a:t>‹#›</a:t>
            </a:fld>
            <a:endParaRPr lang="en-US" dirty="0">
              <a:solidFill>
                <a:srgbClr val="000000"/>
              </a:solidFill>
              <a:ea typeface="ＭＳ Ｐゴシック" charset="0"/>
            </a:endParaRPr>
          </a:p>
        </p:txBody>
      </p:sp>
    </p:spTree>
    <p:extLst>
      <p:ext uri="{BB962C8B-B14F-4D97-AF65-F5344CB8AC3E}">
        <p14:creationId xmlns:p14="http://schemas.microsoft.com/office/powerpoint/2010/main" val="2630698836"/>
      </p:ext>
    </p:extLst>
  </p:cSld>
  <p:clrMap bg1="lt1" tx1="dk1" bg2="lt2" tx2="dk2" accent1="accent1" accent2="accent2" accent3="accent3" accent4="accent4" accent5="accent5" accent6="accent6" hlink="hlink" folHlink="folHlink"/>
  <p:sldLayoutIdLst>
    <p:sldLayoutId id="2147485648" r:id="rId1"/>
    <p:sldLayoutId id="2147485649" r:id="rId2"/>
    <p:sldLayoutId id="2147485650" r:id="rId3"/>
    <p:sldLayoutId id="2147485651" r:id="rId4"/>
    <p:sldLayoutId id="2147485652" r:id="rId5"/>
    <p:sldLayoutId id="2147485653" r:id="rId6"/>
    <p:sldLayoutId id="2147485654" r:id="rId7"/>
    <p:sldLayoutId id="2147485655" r:id="rId8"/>
    <p:sldLayoutId id="2147485656" r:id="rId9"/>
    <p:sldLayoutId id="2147485657" r:id="rId10"/>
    <p:sldLayoutId id="2147485658"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3599277624"/>
      </p:ext>
    </p:extLst>
  </p:cSld>
  <p:clrMap bg1="lt1" tx1="dk1" bg2="lt2" tx2="dk2" accent1="accent1" accent2="accent2" accent3="accent3" accent4="accent4" accent5="accent5" accent6="accent6" hlink="hlink" folHlink="folHlink"/>
  <p:sldLayoutIdLst>
    <p:sldLayoutId id="2147485755" r:id="rId1"/>
    <p:sldLayoutId id="2147485756" r:id="rId2"/>
    <p:sldLayoutId id="2147485757" r:id="rId3"/>
    <p:sldLayoutId id="2147485758" r:id="rId4"/>
    <p:sldLayoutId id="2147485759" r:id="rId5"/>
    <p:sldLayoutId id="2147485760" r:id="rId6"/>
    <p:sldLayoutId id="2147485761" r:id="rId7"/>
    <p:sldLayoutId id="2147485762" r:id="rId8"/>
    <p:sldLayoutId id="2147485763" r:id="rId9"/>
    <p:sldLayoutId id="2147485764" r:id="rId10"/>
    <p:sldLayoutId id="21474857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3789812678"/>
      </p:ext>
    </p:extLst>
  </p:cSld>
  <p:clrMap bg1="lt1" tx1="dk1" bg2="lt2" tx2="dk2" accent1="accent1" accent2="accent2" accent3="accent3" accent4="accent4" accent5="accent5" accent6="accent6" hlink="hlink" folHlink="folHlink"/>
  <p:sldLayoutIdLst>
    <p:sldLayoutId id="2147485771" r:id="rId1"/>
    <p:sldLayoutId id="2147485772" r:id="rId2"/>
    <p:sldLayoutId id="2147485773" r:id="rId3"/>
    <p:sldLayoutId id="2147485774" r:id="rId4"/>
    <p:sldLayoutId id="2147485775" r:id="rId5"/>
    <p:sldLayoutId id="2147485776" r:id="rId6"/>
    <p:sldLayoutId id="2147485777" r:id="rId7"/>
    <p:sldLayoutId id="2147485778" r:id="rId8"/>
    <p:sldLayoutId id="2147485779" r:id="rId9"/>
    <p:sldLayoutId id="2147485780" r:id="rId10"/>
    <p:sldLayoutId id="2147485781"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535845417"/>
      </p:ext>
    </p:extLst>
  </p:cSld>
  <p:clrMap bg1="lt1" tx1="dk1" bg2="lt2" tx2="dk2" accent1="accent1" accent2="accent2" accent3="accent3" accent4="accent4" accent5="accent5" accent6="accent6" hlink="hlink" folHlink="folHlink"/>
  <p:sldLayoutIdLst>
    <p:sldLayoutId id="2147485783"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3392415425"/>
      </p:ext>
    </p:extLst>
  </p:cSld>
  <p:clrMap bg1="lt1" tx1="dk1" bg2="lt2" tx2="dk2" accent1="accent1" accent2="accent2" accent3="accent3" accent4="accent4" accent5="accent5" accent6="accent6" hlink="hlink" folHlink="folHlink"/>
  <p:sldLayoutIdLst>
    <p:sldLayoutId id="2147485785"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50052570"/>
      </p:ext>
    </p:extLst>
  </p:cSld>
  <p:clrMap bg1="lt1" tx1="dk1" bg2="lt2" tx2="dk2" accent1="accent1" accent2="accent2" accent3="accent3" accent4="accent4" accent5="accent5" accent6="accent6" hlink="hlink" folHlink="folHlink"/>
  <p:sldLayoutIdLst>
    <p:sldLayoutId id="2147485787" r:id="rId1"/>
    <p:sldLayoutId id="2147485788" r:id="rId2"/>
    <p:sldLayoutId id="2147485789" r:id="rId3"/>
    <p:sldLayoutId id="2147485790" r:id="rId4"/>
    <p:sldLayoutId id="2147485791" r:id="rId5"/>
    <p:sldLayoutId id="2147485792" r:id="rId6"/>
    <p:sldLayoutId id="2147485793" r:id="rId7"/>
    <p:sldLayoutId id="2147485794" r:id="rId8"/>
    <p:sldLayoutId id="2147485795" r:id="rId9"/>
    <p:sldLayoutId id="2147485796" r:id="rId10"/>
    <p:sldLayoutId id="2147485797" r:id="rId11"/>
    <p:sldLayoutId id="2147485798"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42972150"/>
      </p:ext>
    </p:extLst>
  </p:cSld>
  <p:clrMap bg1="lt1" tx1="dk1" bg2="lt2" tx2="dk2" accent1="accent1" accent2="accent2" accent3="accent3" accent4="accent4" accent5="accent5" accent6="accent6" hlink="hlink" folHlink="folHlink"/>
  <p:sldLayoutIdLst>
    <p:sldLayoutId id="2147485800" r:id="rId1"/>
    <p:sldLayoutId id="2147485801" r:id="rId2"/>
    <p:sldLayoutId id="2147485802" r:id="rId3"/>
    <p:sldLayoutId id="2147485803" r:id="rId4"/>
    <p:sldLayoutId id="2147485804" r:id="rId5"/>
    <p:sldLayoutId id="2147485805" r:id="rId6"/>
    <p:sldLayoutId id="2147485806" r:id="rId7"/>
    <p:sldLayoutId id="2147485807" r:id="rId8"/>
    <p:sldLayoutId id="2147485808" r:id="rId9"/>
    <p:sldLayoutId id="2147485809" r:id="rId10"/>
    <p:sldLayoutId id="2147485810"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dirty="0">
                <a:solidFill>
                  <a:srgbClr val="FFFFFF"/>
                </a:solidFill>
                <a:latin typeface="Avenir Medium"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dirty="0">
                <a:solidFill>
                  <a:srgbClr val="FFFFFF"/>
                </a:solidFill>
                <a:latin typeface="Avenir Medium" charset="0"/>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dirty="0">
                  <a:solidFill>
                    <a:srgbClr val="FFFFFF"/>
                  </a:solidFill>
                  <a:latin typeface="Avenir Medium"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dirty="0">
                <a:solidFill>
                  <a:srgbClr val="FFFFFF"/>
                </a:solidFill>
                <a:latin typeface="Avenir Medium"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dirty="0">
                <a:solidFill>
                  <a:srgbClr val="FFFFFF"/>
                </a:solidFill>
                <a:latin typeface="Avenir Medium"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Medium" charset="0"/>
              </a:defRPr>
            </a:lvl1pPr>
          </a:lstStyle>
          <a:p>
            <a:pPr>
              <a:defRPr/>
            </a:pPr>
            <a:fld id="{D370C598-940D-6542-A0D1-B659D9BE899B}" type="datetime1">
              <a:rPr lang="en-US" smtClean="0">
                <a:solidFill>
                  <a:srgbClr val="FFFFFF"/>
                </a:solidFill>
              </a:rPr>
              <a:pPr>
                <a:defRPr/>
              </a:pPr>
              <a:t>7/2/24</a:t>
            </a:fld>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Medium"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Medium" charset="0"/>
              </a:defRPr>
            </a:lvl1pPr>
          </a:lstStyle>
          <a:p>
            <a:pPr>
              <a:defRPr/>
            </a:pPr>
            <a:fld id="{B609A295-4A95-E84C-89DC-9121958AA139}"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081300"/>
      </p:ext>
    </p:extLst>
  </p:cSld>
  <p:clrMap bg1="dk2" tx1="lt1" bg2="dk1" tx2="lt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Medium" charset="0"/>
          <a:ea typeface="Avenir Medium" charset="0"/>
          <a:cs typeface="Avenir Medium"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Medium" charset="0"/>
          <a:ea typeface="Avenir Medium" charset="0"/>
          <a:cs typeface="Avenir Medium"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Medium" charset="0"/>
          <a:ea typeface="Avenir Medium"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Medium" charset="0"/>
          <a:ea typeface="Avenir Medium"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Medium" charset="0"/>
          <a:ea typeface="Avenir Medium"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Medium" charset="0"/>
          <a:ea typeface="Avenir Medium"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Helvetica Neue Regular" charset="0"/>
                <a:ea typeface="Helvetica Neue Regular" charset="0"/>
                <a:cs typeface="Helvetica Neue Regular" charset="0"/>
              </a:defRPr>
            </a:lvl1pPr>
          </a:lstStyle>
          <a:p>
            <a:pPr algn="l">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Helvetica Neue Regular"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Helvetica Neue Regular"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8270238"/>
      </p:ext>
    </p:extLst>
  </p:cSld>
  <p:clrMap bg1="lt1" tx1="dk1" bg2="lt2" tx2="dk2" accent1="accent1" accent2="accent2" accent3="accent3" accent4="accent4" accent5="accent5" accent6="accent6" hlink="hlink" folHlink="folHlink"/>
  <p:sldLayoutIdLst>
    <p:sldLayoutId id="2147485825" r:id="rId1"/>
    <p:sldLayoutId id="2147485826" r:id="rId2"/>
    <p:sldLayoutId id="2147485827" r:id="rId3"/>
    <p:sldLayoutId id="2147485828" r:id="rId4"/>
    <p:sldLayoutId id="2147485829" r:id="rId5"/>
    <p:sldLayoutId id="2147485830" r:id="rId6"/>
    <p:sldLayoutId id="2147485831" r:id="rId7"/>
    <p:sldLayoutId id="2147485832" r:id="rId8"/>
    <p:sldLayoutId id="2147485833" r:id="rId9"/>
    <p:sldLayoutId id="2147485834" r:id="rId10"/>
    <p:sldLayoutId id="2147485835" r:id="rId11"/>
    <p:sldLayoutId id="2147485836" r:id="rId12"/>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1284607594"/>
      </p:ext>
    </p:extLst>
  </p:cSld>
  <p:clrMap bg1="lt1" tx1="dk1" bg2="lt2" tx2="dk2" accent1="accent1" accent2="accent2" accent3="accent3" accent4="accent4" accent5="accent5" accent6="accent6" hlink="hlink" folHlink="folHlink"/>
  <p:sldLayoutIdLst>
    <p:sldLayoutId id="2147485838"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15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9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2.xml"/><Relationship Id="rId1" Type="http://schemas.openxmlformats.org/officeDocument/2006/relationships/slideLayout" Target="../slideLayouts/slideLayout40.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5.xml"/><Relationship Id="rId1" Type="http://schemas.openxmlformats.org/officeDocument/2006/relationships/slideLayout" Target="../slideLayouts/slideLayout17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2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17.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e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112.xml"/><Relationship Id="rId5" Type="http://schemas.openxmlformats.org/officeDocument/2006/relationships/image" Target="../media/image7.jpeg"/><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76.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7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29.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6.jpg"/><Relationship Id="rId5" Type="http://schemas.openxmlformats.org/officeDocument/2006/relationships/image" Target="../media/image2.jp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413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1779156" y="2338299"/>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2510EF-C778-CDD3-B79F-877D3BCA4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5" name="Picture 4">
            <a:extLst>
              <a:ext uri="{FF2B5EF4-FFF2-40B4-BE49-F238E27FC236}">
                <a16:creationId xmlns:a16="http://schemas.microsoft.com/office/drawing/2014/main" id="{7BE0EEDA-E8A5-6575-BCAE-E6E0E4FC79F3}"/>
              </a:ext>
            </a:extLst>
          </p:cNvPr>
          <p:cNvPicPr>
            <a:picLocks noChangeAspect="1"/>
          </p:cNvPicPr>
          <p:nvPr/>
        </p:nvPicPr>
        <p:blipFill>
          <a:blip r:embed="rId3"/>
          <a:stretch>
            <a:fillRect/>
          </a:stretch>
        </p:blipFill>
        <p:spPr>
          <a:xfrm>
            <a:off x="-1" y="0"/>
            <a:ext cx="5292587" cy="6869766"/>
          </a:xfrm>
          <a:prstGeom prst="rect">
            <a:avLst/>
          </a:prstGeom>
        </p:spPr>
      </p:pic>
      <p:pic>
        <p:nvPicPr>
          <p:cNvPr id="6" name="Picture 5" descr="A brown text on a white background&#10;&#10;Description automatically generated">
            <a:extLst>
              <a:ext uri="{FF2B5EF4-FFF2-40B4-BE49-F238E27FC236}">
                <a16:creationId xmlns:a16="http://schemas.microsoft.com/office/drawing/2014/main" id="{328B32FC-CAA3-1567-5C0E-2DC1D6FCF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755" y="1600200"/>
            <a:ext cx="3657600" cy="3657600"/>
          </a:xfrm>
          <a:prstGeom prst="rect">
            <a:avLst/>
          </a:prstGeom>
        </p:spPr>
      </p:pic>
    </p:spTree>
    <p:extLst>
      <p:ext uri="{BB962C8B-B14F-4D97-AF65-F5344CB8AC3E}">
        <p14:creationId xmlns:p14="http://schemas.microsoft.com/office/powerpoint/2010/main" val="329723632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Box 1"/>
          <p:cNvSpPr txBox="1"/>
          <p:nvPr/>
        </p:nvSpPr>
        <p:spPr>
          <a:xfrm>
            <a:off x="-9285004" y="-3501957"/>
            <a:ext cx="184731" cy="369332"/>
          </a:xfrm>
          <a:prstGeom prst="rect">
            <a:avLst/>
          </a:prstGeom>
          <a:noFill/>
        </p:spPr>
        <p:txBody>
          <a:bodyPr wrap="none" rtlCol="0">
            <a:spAutoFit/>
          </a:bodyPr>
          <a:lstStyle/>
          <a:p>
            <a:pPr algn="ctr" eaLnBrk="0" hangingPunct="0"/>
            <a:endParaRPr lang="en-US" dirty="0">
              <a:solidFill>
                <a:srgbClr val="000000"/>
              </a:solidFill>
              <a:latin typeface="Avenir Book" panose="02000503020000020003" pitchFamily="2" charset="0"/>
              <a:ea typeface="ＭＳ Ｐゴシック" charset="0"/>
              <a:cs typeface="ＭＳ Ｐゴシック"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6785" t="10853" b="7797"/>
          <a:stretch/>
        </p:blipFill>
        <p:spPr>
          <a:xfrm>
            <a:off x="1736725" y="2494020"/>
            <a:ext cx="5670550" cy="3711547"/>
          </a:xfrm>
          <a:prstGeom prst="rect">
            <a:avLst/>
          </a:prstGeom>
          <a:ln>
            <a:solidFill>
              <a:schemeClr val="tx1"/>
            </a:solidFill>
          </a:ln>
        </p:spPr>
      </p:pic>
      <p:sp>
        <p:nvSpPr>
          <p:cNvPr id="10" name="TextBox 9"/>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11" name="Picture 10" descr="2 Product Safety.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
        <p:nvSpPr>
          <p:cNvPr id="12" name="Rectangle 11"/>
          <p:cNvSpPr/>
          <p:nvPr/>
        </p:nvSpPr>
        <p:spPr>
          <a:xfrm>
            <a:off x="7112" y="540473"/>
            <a:ext cx="9144000" cy="2105192"/>
          </a:xfrm>
          <a:prstGeom prst="rect">
            <a:avLst/>
          </a:prstGeom>
        </p:spPr>
        <p:txBody>
          <a:bodyPr wrap="square">
            <a:spAutoFit/>
          </a:bodyPr>
          <a:lstStyle/>
          <a:p>
            <a:pPr algn="ctr" eaLnBrk="0" hangingPunct="0">
              <a:spcBef>
                <a:spcPct val="30000"/>
              </a:spcBef>
              <a:defRPr/>
            </a:pPr>
            <a:r>
              <a:rPr lang="en-US" sz="3200" dirty="0">
                <a:solidFill>
                  <a:prstClr val="black"/>
                </a:solidFill>
                <a:latin typeface="Avenir Book" panose="02000503020000020003" pitchFamily="2" charset="0"/>
                <a:ea typeface="Avenir Medium" charset="0"/>
                <a:cs typeface="Avenir Medium" charset="0"/>
              </a:rPr>
              <a:t>Product Safety</a:t>
            </a:r>
          </a:p>
          <a:p>
            <a:pPr algn="ctr" eaLnBrk="0" hangingPunct="0">
              <a:spcBef>
                <a:spcPct val="30000"/>
              </a:spcBef>
              <a:defRPr/>
            </a:pPr>
            <a:endParaRPr lang="en-US" sz="1000" dirty="0">
              <a:solidFill>
                <a:prstClr val="black"/>
              </a:solidFill>
              <a:latin typeface="Avenir Book" panose="02000503020000020003" pitchFamily="2" charset="0"/>
              <a:ea typeface="Avenir Medium" charset="0"/>
              <a:cs typeface="Avenir Medium" charset="0"/>
            </a:endParaRPr>
          </a:p>
          <a:p>
            <a:pPr algn="ctr" eaLnBrk="0" hangingPunct="0">
              <a:spcBef>
                <a:spcPct val="30000"/>
              </a:spcBef>
              <a:defRPr/>
            </a:pPr>
            <a:r>
              <a:rPr lang="en-US" sz="2400" dirty="0">
                <a:solidFill>
                  <a:prstClr val="black"/>
                </a:solidFill>
                <a:latin typeface="Avenir Book" panose="02000503020000020003" pitchFamily="2" charset="0"/>
                <a:ea typeface="Avenir Medium" charset="0"/>
                <a:cs typeface="Avenir Medium" charset="0"/>
              </a:rPr>
              <a:t>Discussion Story</a:t>
            </a:r>
            <a:endParaRPr lang="en-US" sz="2400" u="sng" dirty="0">
              <a:solidFill>
                <a:prstClr val="black"/>
              </a:solidFill>
              <a:latin typeface="Avenir Book" panose="02000503020000020003" pitchFamily="2" charset="0"/>
              <a:ea typeface="Avenir Medium" charset="0"/>
              <a:cs typeface="Avenir Medium" charset="0"/>
            </a:endParaRPr>
          </a:p>
          <a:p>
            <a:pPr algn="ctr" eaLnBrk="0" hangingPunct="0">
              <a:spcBef>
                <a:spcPct val="30000"/>
              </a:spcBef>
              <a:defRPr/>
            </a:pPr>
            <a:r>
              <a:rPr lang="en-US" sz="2400" u="sng" dirty="0">
                <a:solidFill>
                  <a:prstClr val="black"/>
                </a:solidFill>
                <a:latin typeface="Avenir Book" panose="02000503020000020003" pitchFamily="2" charset="0"/>
                <a:ea typeface="Avenir Medium" charset="0"/>
                <a:cs typeface="Avenir Medium" charset="0"/>
              </a:rPr>
              <a:t>Chevy </a:t>
            </a:r>
            <a:r>
              <a:rPr lang="en-US" sz="2400" u="sng" dirty="0" err="1">
                <a:solidFill>
                  <a:prstClr val="black"/>
                </a:solidFill>
                <a:latin typeface="Avenir Book" panose="02000503020000020003" pitchFamily="2" charset="0"/>
                <a:ea typeface="Avenir Medium" charset="0"/>
                <a:cs typeface="Avenir Medium" charset="0"/>
              </a:rPr>
              <a:t>Corvair</a:t>
            </a:r>
            <a:endParaRPr lang="en-US" sz="2400" u="sng" dirty="0">
              <a:solidFill>
                <a:prstClr val="black"/>
              </a:solidFill>
              <a:latin typeface="Avenir Book" panose="02000503020000020003" pitchFamily="2" charset="0"/>
              <a:ea typeface="Avenir Medium" charset="0"/>
              <a:cs typeface="Avenir Medium" charset="0"/>
            </a:endParaRPr>
          </a:p>
          <a:p>
            <a:pPr algn="ctr" eaLnBrk="0" hangingPunct="0">
              <a:spcBef>
                <a:spcPct val="30000"/>
              </a:spcBef>
              <a:defRPr/>
            </a:pPr>
            <a:endParaRPr lang="en-US" u="sng" dirty="0">
              <a:solidFill>
                <a:prstClr val="black"/>
              </a:solidFill>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ED025127-93B6-1EB4-A4F7-13713A333AA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lang="en-US" sz="1400" i="1" dirty="0">
                <a:solidFill>
                  <a:srgbClr val="000000"/>
                </a:solidFill>
                <a:latin typeface="Ayuthaya" pitchFamily="2" charset="-34"/>
                <a:ea typeface="Ayuthaya" pitchFamily="2" charset="-34"/>
                <a:cs typeface="Ayuthaya" pitchFamily="2" charset="-34"/>
              </a:rPr>
              <a:t>Chevy </a:t>
            </a:r>
            <a:r>
              <a:rPr lang="en-US" sz="1400" i="1" dirty="0" err="1">
                <a:solidFill>
                  <a:srgbClr val="000000"/>
                </a:solidFill>
                <a:latin typeface="Ayuthaya" pitchFamily="2" charset="-34"/>
                <a:ea typeface="Ayuthaya" pitchFamily="2" charset="-34"/>
                <a:cs typeface="Ayuthaya" pitchFamily="2" charset="-34"/>
              </a:rPr>
              <a:t>Corvair</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4840CC3A-3AED-1F0D-D5C4-FC5326D4B5F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705ACB2-3FD6-6267-CEA5-45A3DA5B6B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7984484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2000"/>
                                        <p:tgtEl>
                                          <p:spTgt spid="1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3" end="3"/>
                                            </p:txEl>
                                          </p:spTgt>
                                        </p:tgtEl>
                                        <p:attrNameLst>
                                          <p:attrName>style.visibility</p:attrName>
                                        </p:attrNameLst>
                                      </p:cBhvr>
                                      <p:to>
                                        <p:strVal val="visible"/>
                                      </p:to>
                                    </p:set>
                                    <p:animEffect transition="in" filter="fade">
                                      <p:cBhvr>
                                        <p:cTn id="10" dur="2000"/>
                                        <p:tgtEl>
                                          <p:spTgt spid="1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08A02222-497B-8093-7B34-A31F03FD52B6}"/>
              </a:ext>
            </a:extLst>
          </p:cNvPr>
          <p:cNvSpPr/>
          <p:nvPr/>
        </p:nvSpPr>
        <p:spPr>
          <a:xfrm>
            <a:off x="-2" y="12449"/>
            <a:ext cx="9144001" cy="369332"/>
          </a:xfrm>
          <a:prstGeom prst="rect">
            <a:avLst/>
          </a:prstGeom>
          <a:solidFill>
            <a:srgbClr val="FFFFFF"/>
          </a:solid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lang="en-US" sz="1400" i="1" dirty="0">
                <a:solidFill>
                  <a:srgbClr val="000000"/>
                </a:solidFill>
                <a:latin typeface="Ayuthaya" pitchFamily="2" charset="-34"/>
                <a:ea typeface="Ayuthaya" pitchFamily="2" charset="-34"/>
                <a:cs typeface="Ayuthaya" pitchFamily="2" charset="-34"/>
              </a:rPr>
              <a:t>Chevy </a:t>
            </a:r>
            <a:r>
              <a:rPr lang="en-US" sz="1400" i="1" dirty="0" err="1">
                <a:solidFill>
                  <a:srgbClr val="000000"/>
                </a:solidFill>
                <a:latin typeface="Ayuthaya" pitchFamily="2" charset="-34"/>
                <a:ea typeface="Ayuthaya" pitchFamily="2" charset="-34"/>
                <a:cs typeface="Ayuthaya" pitchFamily="2" charset="-34"/>
              </a:rPr>
              <a:t>Corvair</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0080BFBE-FEF7-2E57-2F41-DCD53BE9B19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2CCC8DC-AA70-5A10-6C00-D00512F87A85}"/>
              </a:ext>
            </a:extLst>
          </p:cNvPr>
          <p:cNvPicPr>
            <a:picLocks noChangeAspect="1"/>
          </p:cNvPicPr>
          <p:nvPr/>
        </p:nvPicPr>
        <p:blipFill>
          <a:blip r:embed="rId3"/>
          <a:stretch>
            <a:fillRect/>
          </a:stretch>
        </p:blipFill>
        <p:spPr>
          <a:xfrm>
            <a:off x="1365492" y="1211021"/>
            <a:ext cx="6413016" cy="3945555"/>
          </a:xfrm>
          <a:prstGeom prst="rect">
            <a:avLst/>
          </a:prstGeom>
          <a:ln>
            <a:solidFill>
              <a:srgbClr val="000000"/>
            </a:solidFill>
          </a:ln>
        </p:spPr>
      </p:pic>
      <p:sp>
        <p:nvSpPr>
          <p:cNvPr id="4" name="TextBox 3">
            <a:extLst>
              <a:ext uri="{FF2B5EF4-FFF2-40B4-BE49-F238E27FC236}">
                <a16:creationId xmlns:a16="http://schemas.microsoft.com/office/drawing/2014/main" id="{B1DB5571-6F03-FCBF-C113-3168DB06C625}"/>
              </a:ext>
            </a:extLst>
          </p:cNvPr>
          <p:cNvSpPr txBox="1"/>
          <p:nvPr/>
        </p:nvSpPr>
        <p:spPr>
          <a:xfrm>
            <a:off x="3489853" y="5348641"/>
            <a:ext cx="4702681" cy="907941"/>
          </a:xfrm>
          <a:prstGeom prst="rect">
            <a:avLst/>
          </a:prstGeom>
          <a:noFill/>
        </p:spPr>
        <p:txBody>
          <a:bodyPr wrap="square" rtlCol="0">
            <a:spAutoFit/>
          </a:bodyPr>
          <a:lstStyle/>
          <a:p>
            <a:pP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Products can cause harm</a:t>
            </a:r>
          </a:p>
          <a:p>
            <a:pP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The protection that people want</a:t>
            </a:r>
          </a:p>
        </p:txBody>
      </p:sp>
      <p:sp>
        <p:nvSpPr>
          <p:cNvPr id="9" name="TextBox 8">
            <a:extLst>
              <a:ext uri="{FF2B5EF4-FFF2-40B4-BE49-F238E27FC236}">
                <a16:creationId xmlns:a16="http://schemas.microsoft.com/office/drawing/2014/main" id="{5CA121C5-E1A1-ACDF-58A4-967648E204AD}"/>
              </a:ext>
            </a:extLst>
          </p:cNvPr>
          <p:cNvSpPr txBox="1"/>
          <p:nvPr/>
        </p:nvSpPr>
        <p:spPr>
          <a:xfrm>
            <a:off x="926764" y="5334786"/>
            <a:ext cx="2563089" cy="907941"/>
          </a:xfrm>
          <a:prstGeom prst="rect">
            <a:avLst/>
          </a:prstGeom>
          <a:noFill/>
        </p:spPr>
        <p:txBody>
          <a:bodyPr wrap="square" rtlCol="0">
            <a:spAutoFit/>
          </a:bodyPr>
          <a:lstStyle/>
          <a:p>
            <a:pPr algn="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Shared Problem:</a:t>
            </a:r>
          </a:p>
          <a:p>
            <a:pPr algn="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Shared Goal:</a:t>
            </a: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2000"/>
                                        <p:tgtEl>
                                          <p:spTgt spid="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1125562" y="576695"/>
            <a:ext cx="6892869" cy="1754326"/>
          </a:xfrm>
          <a:prstGeom prst="rect">
            <a:avLst/>
          </a:prstGeom>
        </p:spPr>
        <p:txBody>
          <a:bodyPr wrap="square">
            <a:spAutoFit/>
          </a:bodyPr>
          <a:lstStyle/>
          <a:p>
            <a:pPr marL="0" marR="0" lvl="0" indent="17463" algn="ctr" defTabSz="914400" rtl="0" eaLnBrk="1" fontAlgn="base"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Product Safety </a:t>
            </a:r>
          </a:p>
          <a:p>
            <a:pPr marL="0" marR="0" lvl="0" indent="17463"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(aka Consumer Safety or Consumer Protection)</a:t>
            </a:r>
          </a:p>
          <a:p>
            <a:pPr marL="0" marR="0" lvl="0" indent="17463"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17463"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r</a:t>
            </a:r>
            <a:r>
              <a:rPr kumimoji="0" lang="en-US" sz="2400" b="0" i="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efers</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to the potential of goods and services to cause harm to consumers. </a:t>
            </a:r>
          </a:p>
        </p:txBody>
      </p:sp>
      <p:sp>
        <p:nvSpPr>
          <p:cNvPr id="3" name="Rectangle 2">
            <a:extLst>
              <a:ext uri="{FF2B5EF4-FFF2-40B4-BE49-F238E27FC236}">
                <a16:creationId xmlns:a16="http://schemas.microsoft.com/office/drawing/2014/main" id="{CF2A27EC-4D80-4FBA-7736-93F08B172B0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Product Safety</a:t>
            </a:r>
          </a:p>
        </p:txBody>
      </p:sp>
      <p:cxnSp>
        <p:nvCxnSpPr>
          <p:cNvPr id="5" name="Straight Connector 4">
            <a:extLst>
              <a:ext uri="{FF2B5EF4-FFF2-40B4-BE49-F238E27FC236}">
                <a16:creationId xmlns:a16="http://schemas.microsoft.com/office/drawing/2014/main" id="{988E2987-540D-7208-F836-8D68C22ACE6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BCF32E-7B47-AB44-4C2A-B70CAAB81F7D}"/>
              </a:ext>
            </a:extLst>
          </p:cNvPr>
          <p:cNvPicPr>
            <a:picLocks noChangeAspect="1"/>
          </p:cNvPicPr>
          <p:nvPr/>
        </p:nvPicPr>
        <p:blipFill>
          <a:blip r:embed="rId3"/>
          <a:stretch>
            <a:fillRect/>
          </a:stretch>
        </p:blipFill>
        <p:spPr>
          <a:xfrm>
            <a:off x="1125563" y="2560376"/>
            <a:ext cx="6892869" cy="3720929"/>
          </a:xfrm>
          <a:prstGeom prst="rect">
            <a:avLst/>
          </a:prstGeom>
        </p:spPr>
      </p:pic>
      <p:sp>
        <p:nvSpPr>
          <p:cNvPr id="8" name="Rectangle 7">
            <a:extLst>
              <a:ext uri="{FF2B5EF4-FFF2-40B4-BE49-F238E27FC236}">
                <a16:creationId xmlns:a16="http://schemas.microsoft.com/office/drawing/2014/main" id="{22254CA7-7E14-419D-4CD9-BF73C8DF02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49305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E92832BF-EB67-93F3-E474-138EE06BD3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A6D0DC-B136-FC9F-3768-52D0A5A7A0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E9BB8795-551D-2033-814E-E3CA8FDB069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168967C-90E1-D13D-48BE-9B23EC5B209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2ED5CDE6-BD83-79CB-A409-3211E50667F7}"/>
              </a:ext>
            </a:extLst>
          </p:cNvPr>
          <p:cNvSpPr/>
          <p:nvPr/>
        </p:nvSpPr>
        <p:spPr>
          <a:xfrm>
            <a:off x="0" y="740825"/>
            <a:ext cx="9144000" cy="1400383"/>
          </a:xfrm>
          <a:prstGeom prst="rect">
            <a:avLst/>
          </a:prstGeom>
        </p:spPr>
        <p:txBody>
          <a:bodyPr wrap="square">
            <a:spAutoFit/>
          </a:bodyPr>
          <a:lstStyle/>
          <a:p>
            <a:pPr indent="17463" algn="ctr">
              <a:spcBef>
                <a:spcPts val="0"/>
              </a:spcBef>
              <a:spcAft>
                <a:spcPts val="0"/>
              </a:spcAft>
            </a:pPr>
            <a:r>
              <a:rPr lang="en-US" sz="3200" b="1" dirty="0">
                <a:solidFill>
                  <a:srgbClr val="000000"/>
                </a:solidFill>
                <a:latin typeface="Avenir Book" panose="02000503020000020003" pitchFamily="2" charset="0"/>
                <a:ea typeface="Avenir Medium" charset="0"/>
                <a:cs typeface="Avenir Medium" charset="0"/>
              </a:rPr>
              <a:t>Product Safety Standards </a:t>
            </a:r>
          </a:p>
          <a:p>
            <a:pPr indent="17463">
              <a:spcBef>
                <a:spcPts val="0"/>
              </a:spcBef>
              <a:spcAft>
                <a:spcPts val="0"/>
              </a:spcAft>
            </a:pPr>
            <a:endParaRPr lang="en-US" sz="1000" dirty="0">
              <a:solidFill>
                <a:srgbClr val="000000"/>
              </a:solidFill>
              <a:latin typeface="Avenir Book" panose="02000503020000020003" pitchFamily="2" charset="0"/>
              <a:ea typeface="Avenir Medium" charset="0"/>
              <a:cs typeface="Avenir Medium" charset="0"/>
            </a:endParaRPr>
          </a:p>
          <a:p>
            <a:pPr indent="17463">
              <a:spcBef>
                <a:spcPts val="0"/>
              </a:spcBef>
              <a:spcAft>
                <a:spcPts val="0"/>
              </a:spcAft>
            </a:pPr>
            <a:r>
              <a:rPr lang="en-US" sz="1950" dirty="0">
                <a:solidFill>
                  <a:srgbClr val="000000"/>
                </a:solidFill>
                <a:latin typeface="Avenir Book" panose="02000503020000020003" pitchFamily="2" charset="0"/>
                <a:ea typeface="Avenir Medium" charset="0"/>
                <a:cs typeface="Avenir Medium" charset="0"/>
              </a:rPr>
              <a:t>Criteria that firms must meet before they can offer their products on the market. </a:t>
            </a:r>
          </a:p>
          <a:p>
            <a:pPr indent="17463">
              <a:spcBef>
                <a:spcPts val="0"/>
              </a:spcBef>
              <a:spcAft>
                <a:spcPts val="0"/>
              </a:spcAft>
            </a:pPr>
            <a:endParaRPr lang="en-US" sz="2400" dirty="0">
              <a:solidFill>
                <a:srgbClr val="000000"/>
              </a:solidFill>
              <a:latin typeface="Avenir Book" panose="02000503020000020003" pitchFamily="2" charset="0"/>
              <a:ea typeface="Avenir Medium" charset="0"/>
              <a:cs typeface="Avenir Medium" charset="0"/>
            </a:endParaRPr>
          </a:p>
        </p:txBody>
      </p:sp>
      <p:pic>
        <p:nvPicPr>
          <p:cNvPr id="6" name="Picture 5">
            <a:extLst>
              <a:ext uri="{FF2B5EF4-FFF2-40B4-BE49-F238E27FC236}">
                <a16:creationId xmlns:a16="http://schemas.microsoft.com/office/drawing/2014/main" id="{7393202D-38B9-90D6-AC33-06A5B28C8FB4}"/>
              </a:ext>
            </a:extLst>
          </p:cNvPr>
          <p:cNvPicPr>
            <a:picLocks noChangeAspect="1"/>
          </p:cNvPicPr>
          <p:nvPr/>
        </p:nvPicPr>
        <p:blipFill>
          <a:blip r:embed="rId3"/>
          <a:stretch>
            <a:fillRect/>
          </a:stretch>
        </p:blipFill>
        <p:spPr>
          <a:xfrm>
            <a:off x="1831976" y="1921684"/>
            <a:ext cx="5480048" cy="4564823"/>
          </a:xfrm>
          <a:prstGeom prst="rect">
            <a:avLst/>
          </a:prstGeom>
          <a:ln>
            <a:solidFill>
              <a:srgbClr val="000000"/>
            </a:solidFill>
          </a:ln>
        </p:spPr>
      </p:pic>
    </p:spTree>
    <p:extLst>
      <p:ext uri="{BB962C8B-B14F-4D97-AF65-F5344CB8AC3E}">
        <p14:creationId xmlns:p14="http://schemas.microsoft.com/office/powerpoint/2010/main" val="409524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descr="A yellow sign with black text&#10;&#10;Description automatically generated">
            <a:extLst>
              <a:ext uri="{FF2B5EF4-FFF2-40B4-BE49-F238E27FC236}">
                <a16:creationId xmlns:a16="http://schemas.microsoft.com/office/drawing/2014/main" id="{B67F9D22-D20A-E996-355C-3CE052F6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2385" y="195349"/>
            <a:ext cx="3951177" cy="6467302"/>
          </a:xfrm>
          <a:prstGeom prst="rect">
            <a:avLst/>
          </a:prstGeom>
        </p:spPr>
      </p:pic>
      <p:sp>
        <p:nvSpPr>
          <p:cNvPr id="4" name="Rectangle 3">
            <a:extLst>
              <a:ext uri="{FF2B5EF4-FFF2-40B4-BE49-F238E27FC236}">
                <a16:creationId xmlns:a16="http://schemas.microsoft.com/office/drawing/2014/main" id="{4F92E50D-141C-52DE-4D83-333641AC498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C1A04FE-D388-B0A1-8683-DB0AC194F9C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D184605-5F4F-5635-91BD-33943DE2A3D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66520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417957" y="730538"/>
            <a:ext cx="8229600" cy="1139825"/>
          </a:xfrm>
        </p:spPr>
        <p:txBody>
          <a:bodyPr/>
          <a:lstStyle/>
          <a:p>
            <a:pPr eaLnBrk="1" hangingPunct="1">
              <a:defRPr/>
            </a:pPr>
            <a:r>
              <a:rPr lang="en-US" sz="3200" b="1" dirty="0">
                <a:solidFill>
                  <a:srgbClr val="000000"/>
                </a:solidFill>
                <a:effectLst/>
                <a:ea typeface="+mj-ea"/>
                <a:cs typeface="+mj-cs"/>
              </a:rPr>
              <a:t>Three Ways to Ensure Product Safety</a:t>
            </a:r>
            <a:br>
              <a:rPr lang="en-US" sz="5000" dirty="0">
                <a:solidFill>
                  <a:srgbClr val="000000"/>
                </a:solidFill>
                <a:effectLst/>
                <a:ea typeface="+mj-ea"/>
                <a:cs typeface="+mj-cs"/>
              </a:rPr>
            </a:br>
            <a:endParaRPr lang="en-US" dirty="0">
              <a:solidFill>
                <a:srgbClr val="000000"/>
              </a:solidFill>
              <a:effectLst/>
              <a:ea typeface="+mj-ea"/>
              <a:cs typeface="+mj-cs"/>
            </a:endParaRPr>
          </a:p>
        </p:txBody>
      </p:sp>
      <p:sp>
        <p:nvSpPr>
          <p:cNvPr id="293891" name="Rectangle 3"/>
          <p:cNvSpPr>
            <a:spLocks noGrp="1" noChangeArrowheads="1"/>
          </p:cNvSpPr>
          <p:nvPr>
            <p:ph type="body" idx="1"/>
          </p:nvPr>
        </p:nvSpPr>
        <p:spPr>
          <a:xfrm>
            <a:off x="168965" y="1346764"/>
            <a:ext cx="8806070" cy="4970418"/>
          </a:xfrm>
          <a:solidFill>
            <a:srgbClr val="FFFFFF"/>
          </a:solidFill>
          <a:ln>
            <a:solidFill>
              <a:srgbClr val="000000"/>
            </a:solidFill>
          </a:ln>
        </p:spPr>
        <p:txBody>
          <a:bodyPr/>
          <a:lstStyle/>
          <a:p>
            <a:pPr eaLnBrk="1" hangingPunct="1">
              <a:lnSpc>
                <a:spcPct val="90000"/>
              </a:lnSpc>
              <a:buClr>
                <a:srgbClr val="FF9900"/>
              </a:buClr>
              <a:buFont typeface="Wingdings" pitchFamily="-106" charset="2"/>
              <a:buChar char="n"/>
              <a:defRPr/>
            </a:pPr>
            <a:endParaRPr lang="en-US" sz="2800" dirty="0">
              <a:solidFill>
                <a:srgbClr val="000000"/>
              </a:solidFill>
              <a:ea typeface="+mn-ea"/>
              <a:cs typeface="+mn-cs"/>
            </a:endParaRPr>
          </a:p>
          <a:p>
            <a:pPr marL="914400" lvl="1" indent="-457200" eaLnBrk="1" hangingPunct="1">
              <a:lnSpc>
                <a:spcPct val="90000"/>
              </a:lnSpc>
              <a:buClr>
                <a:srgbClr val="000000"/>
              </a:buClr>
              <a:buFont typeface="+mj-lt"/>
              <a:buAutoNum type="arabicPeriod"/>
              <a:defRPr/>
            </a:pPr>
            <a:r>
              <a:rPr lang="en-US" sz="2400" b="1" dirty="0">
                <a:solidFill>
                  <a:srgbClr val="000000"/>
                </a:solidFill>
                <a:effectLst/>
                <a:latin typeface="Avenir Black" panose="02000503020000020003" pitchFamily="2" charset="0"/>
              </a:rPr>
              <a:t>Consumers</a:t>
            </a:r>
          </a:p>
          <a:p>
            <a:pPr marL="914400" lvl="2" indent="0" eaLnBrk="1" hangingPunct="1">
              <a:lnSpc>
                <a:spcPct val="90000"/>
              </a:lnSpc>
              <a:buClr>
                <a:srgbClr val="000000"/>
              </a:buClr>
              <a:buNone/>
              <a:defRPr/>
            </a:pPr>
            <a:r>
              <a:rPr lang="en-US" sz="2000" dirty="0">
                <a:solidFill>
                  <a:srgbClr val="000000"/>
                </a:solidFill>
                <a:effectLst/>
              </a:rPr>
              <a:t>Consumer sovereignty, boycotts, lawsuits</a:t>
            </a:r>
          </a:p>
          <a:p>
            <a:pPr marL="914400" lvl="1" indent="-457200" eaLnBrk="1" hangingPunct="1">
              <a:lnSpc>
                <a:spcPct val="90000"/>
              </a:lnSpc>
              <a:buClr>
                <a:srgbClr val="000000"/>
              </a:buClr>
              <a:buFont typeface="+mj-lt"/>
              <a:buAutoNum type="arabicPeriod"/>
              <a:defRPr/>
            </a:pPr>
            <a:endParaRPr lang="en-US" sz="2400" dirty="0">
              <a:solidFill>
                <a:srgbClr val="000000"/>
              </a:solidFill>
              <a:effectLst/>
              <a:ea typeface="+mn-ea"/>
              <a:cs typeface="+mn-cs"/>
            </a:endParaRPr>
          </a:p>
          <a:p>
            <a:pPr marL="914400" lvl="1" indent="-457200" eaLnBrk="1" hangingPunct="1">
              <a:lnSpc>
                <a:spcPct val="90000"/>
              </a:lnSpc>
              <a:buClr>
                <a:srgbClr val="000000"/>
              </a:buClr>
              <a:buFont typeface="+mj-lt"/>
              <a:buAutoNum type="arabicPeriod"/>
              <a:defRPr/>
            </a:pPr>
            <a:r>
              <a:rPr lang="en-US" sz="2400" b="1" dirty="0">
                <a:solidFill>
                  <a:srgbClr val="000000"/>
                </a:solidFill>
                <a:effectLst/>
                <a:latin typeface="Avenir Black" panose="02000503020000020003" pitchFamily="2" charset="0"/>
                <a:ea typeface="+mn-ea"/>
                <a:cs typeface="+mn-cs"/>
              </a:rPr>
              <a:t>Firms</a:t>
            </a:r>
          </a:p>
          <a:p>
            <a:pPr marL="914400" lvl="2" indent="0" eaLnBrk="1" hangingPunct="1">
              <a:lnSpc>
                <a:spcPct val="90000"/>
              </a:lnSpc>
              <a:buClr>
                <a:srgbClr val="000000"/>
              </a:buClr>
              <a:buNone/>
              <a:defRPr/>
            </a:pPr>
            <a:r>
              <a:rPr lang="en-US" sz="2000" dirty="0">
                <a:solidFill>
                  <a:srgbClr val="000000"/>
                </a:solidFill>
                <a:effectLst/>
                <a:ea typeface="+mn-ea"/>
                <a:cs typeface="+mn-cs"/>
              </a:rPr>
              <a:t>Voluntary recalls, trade association agreements</a:t>
            </a:r>
          </a:p>
          <a:p>
            <a:pPr marL="914400" lvl="1" indent="-457200" eaLnBrk="1" hangingPunct="1">
              <a:lnSpc>
                <a:spcPct val="90000"/>
              </a:lnSpc>
              <a:buClr>
                <a:srgbClr val="000000"/>
              </a:buClr>
              <a:buFont typeface="+mj-lt"/>
              <a:buAutoNum type="arabicPeriod"/>
              <a:defRPr/>
            </a:pPr>
            <a:endParaRPr lang="en-US" sz="2400" dirty="0">
              <a:solidFill>
                <a:srgbClr val="000000"/>
              </a:solidFill>
              <a:effectLst/>
              <a:ea typeface="+mn-ea"/>
              <a:cs typeface="+mn-cs"/>
            </a:endParaRPr>
          </a:p>
          <a:p>
            <a:pPr marL="914400" lvl="1" indent="-457200" eaLnBrk="1" hangingPunct="1">
              <a:lnSpc>
                <a:spcPct val="90000"/>
              </a:lnSpc>
              <a:buClr>
                <a:srgbClr val="000000"/>
              </a:buClr>
              <a:buFont typeface="+mj-lt"/>
              <a:buAutoNum type="arabicPeriod"/>
              <a:defRPr/>
            </a:pPr>
            <a:r>
              <a:rPr lang="en-US" sz="2400" b="1" dirty="0">
                <a:solidFill>
                  <a:srgbClr val="000000"/>
                </a:solidFill>
                <a:effectLst/>
                <a:latin typeface="Avenir Black" panose="02000503020000020003" pitchFamily="2" charset="0"/>
              </a:rPr>
              <a:t>Government </a:t>
            </a:r>
          </a:p>
          <a:p>
            <a:pPr marL="914400" lvl="2" indent="0" eaLnBrk="1" hangingPunct="1">
              <a:lnSpc>
                <a:spcPct val="90000"/>
              </a:lnSpc>
              <a:buClr>
                <a:srgbClr val="000000"/>
              </a:buClr>
              <a:buNone/>
              <a:defRPr/>
            </a:pPr>
            <a:r>
              <a:rPr lang="en-US" sz="2000" dirty="0">
                <a:solidFill>
                  <a:srgbClr val="000000"/>
                </a:solidFill>
                <a:effectLst/>
              </a:rPr>
              <a:t>Regulations and agencies</a:t>
            </a:r>
          </a:p>
          <a:p>
            <a:pPr lvl="1" eaLnBrk="1" hangingPunct="1">
              <a:lnSpc>
                <a:spcPct val="90000"/>
              </a:lnSpc>
              <a:buClr>
                <a:srgbClr val="000000"/>
              </a:buClr>
              <a:defRPr/>
            </a:pPr>
            <a:endParaRPr lang="en-US" sz="2400" dirty="0">
              <a:solidFill>
                <a:srgbClr val="000000"/>
              </a:solidFill>
              <a:effectLst/>
              <a:ea typeface="+mn-ea"/>
              <a:cs typeface="+mn-cs"/>
            </a:endParaRPr>
          </a:p>
          <a:p>
            <a:pPr eaLnBrk="1" hangingPunct="1">
              <a:lnSpc>
                <a:spcPct val="90000"/>
              </a:lnSpc>
              <a:buClr>
                <a:srgbClr val="FFFFFF"/>
              </a:buClr>
              <a:buFont typeface="Arial" charset="0"/>
              <a:buChar char="•"/>
              <a:defRPr/>
            </a:pPr>
            <a:endParaRPr lang="en-US" sz="2800" dirty="0">
              <a:solidFill>
                <a:srgbClr val="000000"/>
              </a:solidFill>
              <a:effectLst/>
              <a:ea typeface="+mn-ea"/>
              <a:cs typeface="+mn-cs"/>
            </a:endParaRPr>
          </a:p>
        </p:txBody>
      </p:sp>
      <p:pic>
        <p:nvPicPr>
          <p:cNvPr id="6" name="Picture 5"/>
          <p:cNvPicPr>
            <a:picLocks noChangeAspect="1"/>
          </p:cNvPicPr>
          <p:nvPr/>
        </p:nvPicPr>
        <p:blipFill>
          <a:blip r:embed="rId3"/>
          <a:stretch>
            <a:fillRect/>
          </a:stretch>
        </p:blipFill>
        <p:spPr>
          <a:xfrm>
            <a:off x="4532757" y="4810865"/>
            <a:ext cx="2322286" cy="1268090"/>
          </a:xfrm>
          <a:prstGeom prst="rect">
            <a:avLst/>
          </a:prstGeom>
          <a:ln>
            <a:solidFill>
              <a:srgbClr val="000000"/>
            </a:solidFill>
          </a:ln>
        </p:spPr>
      </p:pic>
      <p:sp>
        <p:nvSpPr>
          <p:cNvPr id="3" name="Rectangle 2">
            <a:extLst>
              <a:ext uri="{FF2B5EF4-FFF2-40B4-BE49-F238E27FC236}">
                <a16:creationId xmlns:a16="http://schemas.microsoft.com/office/drawing/2014/main" id="{6A1078A6-9716-7142-1474-67A15EEC207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5" name="Picture 4" descr="A close-up of eggs with a yellow note&#10;&#10;Description automatically generated">
            <a:extLst>
              <a:ext uri="{FF2B5EF4-FFF2-40B4-BE49-F238E27FC236}">
                <a16:creationId xmlns:a16="http://schemas.microsoft.com/office/drawing/2014/main" id="{94B096C9-ED09-0C28-C81B-1743053052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898" y="3432812"/>
            <a:ext cx="1717249" cy="1139826"/>
          </a:xfrm>
          <a:prstGeom prst="rect">
            <a:avLst/>
          </a:prstGeom>
          <a:ln>
            <a:solidFill>
              <a:srgbClr val="000000"/>
            </a:solidFill>
          </a:ln>
        </p:spPr>
      </p:pic>
      <p:sp>
        <p:nvSpPr>
          <p:cNvPr id="10" name="Rectangle 9">
            <a:extLst>
              <a:ext uri="{FF2B5EF4-FFF2-40B4-BE49-F238E27FC236}">
                <a16:creationId xmlns:a16="http://schemas.microsoft.com/office/drawing/2014/main" id="{FBFC1DD0-3375-37BD-E27B-167B9E53801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E78EB83C-4C85-7024-2343-ABDF20369DD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4" name="Picture 3" descr="A line art of people and scales&#10;&#10;Description automatically generated">
            <a:extLst>
              <a:ext uri="{FF2B5EF4-FFF2-40B4-BE49-F238E27FC236}">
                <a16:creationId xmlns:a16="http://schemas.microsoft.com/office/drawing/2014/main" id="{2CEDAF5B-17A7-0FA0-F9A6-7EDA20FDC8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7378" y="1432848"/>
            <a:ext cx="1717248" cy="1761737"/>
          </a:xfrm>
          <a:prstGeom prst="rect">
            <a:avLst/>
          </a:prstGeom>
        </p:spPr>
      </p:pic>
    </p:spTree>
    <p:extLst>
      <p:ext uri="{BB962C8B-B14F-4D97-AF65-F5344CB8AC3E}">
        <p14:creationId xmlns:p14="http://schemas.microsoft.com/office/powerpoint/2010/main" val="104418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Effect transition="in" filter="fade">
                                      <p:cBhvr>
                                        <p:cTn id="7" dur="2000"/>
                                        <p:tgtEl>
                                          <p:spTgt spid="29389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3891">
                                            <p:txEl>
                                              <p:pRg st="2" end="2"/>
                                            </p:txEl>
                                          </p:spTgt>
                                        </p:tgtEl>
                                        <p:attrNameLst>
                                          <p:attrName>style.visibility</p:attrName>
                                        </p:attrNameLst>
                                      </p:cBhvr>
                                      <p:to>
                                        <p:strVal val="visible"/>
                                      </p:to>
                                    </p:set>
                                    <p:animEffect transition="in" filter="fade">
                                      <p:cBhvr>
                                        <p:cTn id="10" dur="2000"/>
                                        <p:tgtEl>
                                          <p:spTgt spid="29389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93891">
                                            <p:txEl>
                                              <p:pRg st="4" end="4"/>
                                            </p:txEl>
                                          </p:spTgt>
                                        </p:tgtEl>
                                        <p:attrNameLst>
                                          <p:attrName>style.visibility</p:attrName>
                                        </p:attrNameLst>
                                      </p:cBhvr>
                                      <p:to>
                                        <p:strVal val="visible"/>
                                      </p:to>
                                    </p:set>
                                    <p:animEffect transition="in" filter="fade">
                                      <p:cBhvr>
                                        <p:cTn id="18" dur="2000"/>
                                        <p:tgtEl>
                                          <p:spTgt spid="293891">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93891">
                                            <p:txEl>
                                              <p:pRg st="5" end="5"/>
                                            </p:txEl>
                                          </p:spTgt>
                                        </p:tgtEl>
                                        <p:attrNameLst>
                                          <p:attrName>style.visibility</p:attrName>
                                        </p:attrNameLst>
                                      </p:cBhvr>
                                      <p:to>
                                        <p:strVal val="visible"/>
                                      </p:to>
                                    </p:set>
                                    <p:animEffect transition="in" filter="fade">
                                      <p:cBhvr>
                                        <p:cTn id="21" dur="2000"/>
                                        <p:tgtEl>
                                          <p:spTgt spid="293891">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3891">
                                            <p:txEl>
                                              <p:pRg st="7" end="7"/>
                                            </p:txEl>
                                          </p:spTgt>
                                        </p:tgtEl>
                                        <p:attrNameLst>
                                          <p:attrName>style.visibility</p:attrName>
                                        </p:attrNameLst>
                                      </p:cBhvr>
                                      <p:to>
                                        <p:strVal val="visible"/>
                                      </p:to>
                                    </p:set>
                                    <p:animEffect transition="in" filter="fade">
                                      <p:cBhvr>
                                        <p:cTn id="29" dur="2000"/>
                                        <p:tgtEl>
                                          <p:spTgt spid="293891">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93891">
                                            <p:txEl>
                                              <p:pRg st="8" end="8"/>
                                            </p:txEl>
                                          </p:spTgt>
                                        </p:tgtEl>
                                        <p:attrNameLst>
                                          <p:attrName>style.visibility</p:attrName>
                                        </p:attrNameLst>
                                      </p:cBhvr>
                                      <p:to>
                                        <p:strVal val="visible"/>
                                      </p:to>
                                    </p:set>
                                    <p:animEffect transition="in" filter="fade">
                                      <p:cBhvr>
                                        <p:cTn id="32" dur="2000"/>
                                        <p:tgtEl>
                                          <p:spTgt spid="293891">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0" y="645431"/>
            <a:ext cx="9143999" cy="1139825"/>
          </a:xfrm>
        </p:spPr>
        <p:txBody>
          <a:bodyPr/>
          <a:lstStyle/>
          <a:p>
            <a:pPr eaLnBrk="1" hangingPunct="1">
              <a:defRPr/>
            </a:pPr>
            <a:r>
              <a:rPr lang="en-US" sz="2800" b="1" dirty="0">
                <a:solidFill>
                  <a:srgbClr val="000000"/>
                </a:solidFill>
                <a:effectLst/>
                <a:latin typeface="Avenir Black" panose="02000503020000020003" pitchFamily="2" charset="0"/>
                <a:ea typeface="+mj-ea"/>
                <a:cs typeface="+mj-cs"/>
              </a:rPr>
              <a:t>Government Agencies Focused on Product Safety</a:t>
            </a:r>
            <a:br>
              <a:rPr lang="en-US" sz="2800" dirty="0">
                <a:solidFill>
                  <a:srgbClr val="000000"/>
                </a:solidFill>
                <a:effectLst/>
                <a:ea typeface="+mj-ea"/>
                <a:cs typeface="+mj-cs"/>
              </a:rPr>
            </a:br>
            <a:endParaRPr lang="en-US" sz="2800" dirty="0">
              <a:solidFill>
                <a:srgbClr val="000000"/>
              </a:solidFill>
              <a:effectLst/>
              <a:ea typeface="+mj-ea"/>
              <a:cs typeface="+mj-cs"/>
            </a:endParaRPr>
          </a:p>
        </p:txBody>
      </p:sp>
      <p:sp>
        <p:nvSpPr>
          <p:cNvPr id="293891" name="Rectangle 3"/>
          <p:cNvSpPr>
            <a:spLocks noGrp="1" noChangeArrowheads="1"/>
          </p:cNvSpPr>
          <p:nvPr>
            <p:ph type="body" idx="1"/>
          </p:nvPr>
        </p:nvSpPr>
        <p:spPr>
          <a:xfrm>
            <a:off x="168965" y="1480456"/>
            <a:ext cx="8806070" cy="3202548"/>
          </a:xfrm>
          <a:solidFill>
            <a:srgbClr val="FFFFFF"/>
          </a:solidFill>
          <a:ln>
            <a:solidFill>
              <a:srgbClr val="000000"/>
            </a:solidFill>
          </a:ln>
        </p:spPr>
        <p:txBody>
          <a:bodyPr/>
          <a:lstStyle/>
          <a:p>
            <a:pPr lvl="1" eaLnBrk="1" hangingPunct="1">
              <a:lnSpc>
                <a:spcPct val="90000"/>
              </a:lnSpc>
              <a:buClr>
                <a:srgbClr val="000000"/>
              </a:buClr>
              <a:defRPr/>
            </a:pPr>
            <a:r>
              <a:rPr lang="en-US" sz="2400" dirty="0">
                <a:solidFill>
                  <a:srgbClr val="000000"/>
                </a:solidFill>
                <a:effectLst/>
              </a:rPr>
              <a:t>Food and Drug Administration (FDA)</a:t>
            </a:r>
            <a:endParaRPr lang="en-US" sz="2800" dirty="0">
              <a:solidFill>
                <a:srgbClr val="000000"/>
              </a:solidFill>
              <a:effectLst/>
              <a:ea typeface="+mn-ea"/>
              <a:cs typeface="+mn-cs"/>
            </a:endParaRPr>
          </a:p>
          <a:p>
            <a:pPr lvl="1" eaLnBrk="1" hangingPunct="1">
              <a:lnSpc>
                <a:spcPct val="90000"/>
              </a:lnSpc>
              <a:buClr>
                <a:srgbClr val="000000"/>
              </a:buClr>
              <a:defRPr/>
            </a:pPr>
            <a:r>
              <a:rPr lang="en-US" sz="2400" dirty="0">
                <a:solidFill>
                  <a:srgbClr val="000000"/>
                </a:solidFill>
                <a:effectLst/>
              </a:rPr>
              <a:t>National Highway Traffic Safety Administration (NHTSA)</a:t>
            </a:r>
          </a:p>
          <a:p>
            <a:pPr lvl="1" eaLnBrk="1" hangingPunct="1">
              <a:lnSpc>
                <a:spcPct val="90000"/>
              </a:lnSpc>
              <a:buClr>
                <a:srgbClr val="000000"/>
              </a:buClr>
              <a:defRPr/>
            </a:pPr>
            <a:r>
              <a:rPr lang="en-US" sz="2400" dirty="0">
                <a:solidFill>
                  <a:srgbClr val="000000"/>
                </a:solidFill>
                <a:effectLst/>
              </a:rPr>
              <a:t>Consumer Product Safety Commission (CPSC)</a:t>
            </a:r>
            <a:endParaRPr lang="en-US" dirty="0">
              <a:solidFill>
                <a:srgbClr val="000000"/>
              </a:solidFill>
              <a:effectLst/>
            </a:endParaRPr>
          </a:p>
          <a:p>
            <a:pPr lvl="1" eaLnBrk="1" hangingPunct="1">
              <a:lnSpc>
                <a:spcPct val="90000"/>
              </a:lnSpc>
              <a:buClr>
                <a:srgbClr val="000000"/>
              </a:buClr>
              <a:defRPr/>
            </a:pPr>
            <a:r>
              <a:rPr lang="en-US" sz="2400" dirty="0">
                <a:solidFill>
                  <a:srgbClr val="000000"/>
                </a:solidFill>
                <a:effectLst/>
              </a:rPr>
              <a:t>Consumer Financial Protection Bureau (CFPB)</a:t>
            </a:r>
          </a:p>
          <a:p>
            <a:pPr lvl="1" eaLnBrk="1" hangingPunct="1">
              <a:lnSpc>
                <a:spcPct val="90000"/>
              </a:lnSpc>
              <a:buClr>
                <a:srgbClr val="000000"/>
              </a:buClr>
              <a:defRPr/>
            </a:pPr>
            <a:r>
              <a:rPr lang="en-US" sz="2400" dirty="0">
                <a:solidFill>
                  <a:srgbClr val="000000"/>
                </a:solidFill>
                <a:effectLst/>
              </a:rPr>
              <a:t>Federal Aviation Administration (FAA)</a:t>
            </a:r>
          </a:p>
          <a:p>
            <a:pPr lvl="1" eaLnBrk="1" hangingPunct="1">
              <a:lnSpc>
                <a:spcPct val="90000"/>
              </a:lnSpc>
              <a:buClr>
                <a:srgbClr val="000000"/>
              </a:buClr>
              <a:defRPr/>
            </a:pPr>
            <a:r>
              <a:rPr lang="en-US" sz="2400" dirty="0">
                <a:solidFill>
                  <a:srgbClr val="000000"/>
                </a:solidFill>
                <a:effectLst/>
              </a:rPr>
              <a:t>Occupational Safety and Health Administration (OSHA)</a:t>
            </a:r>
          </a:p>
          <a:p>
            <a:pPr lvl="1" eaLnBrk="1" hangingPunct="1">
              <a:lnSpc>
                <a:spcPct val="90000"/>
              </a:lnSpc>
              <a:buClr>
                <a:srgbClr val="000000"/>
              </a:buClr>
              <a:defRPr/>
            </a:pPr>
            <a:r>
              <a:rPr lang="en-US" sz="2400" dirty="0">
                <a:solidFill>
                  <a:srgbClr val="000000"/>
                </a:solidFill>
                <a:effectLst/>
              </a:rPr>
              <a:t>Environmental Protection Agency (EPA)</a:t>
            </a:r>
          </a:p>
          <a:p>
            <a:pPr lvl="1" eaLnBrk="1" hangingPunct="1">
              <a:lnSpc>
                <a:spcPct val="90000"/>
              </a:lnSpc>
              <a:buClr>
                <a:srgbClr val="000000"/>
              </a:buClr>
              <a:defRPr/>
            </a:pPr>
            <a:r>
              <a:rPr lang="en-US" sz="2400" dirty="0">
                <a:solidFill>
                  <a:srgbClr val="000000"/>
                </a:solidFill>
                <a:effectLst/>
              </a:rPr>
              <a:t>Many others</a:t>
            </a:r>
          </a:p>
        </p:txBody>
      </p:sp>
      <p:sp>
        <p:nvSpPr>
          <p:cNvPr id="2" name="Rectangle 1">
            <a:extLst>
              <a:ext uri="{FF2B5EF4-FFF2-40B4-BE49-F238E27FC236}">
                <a16:creationId xmlns:a16="http://schemas.microsoft.com/office/drawing/2014/main" id="{6D085998-B4C3-CF65-57D5-97630019981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067BF9E-975A-FC7B-2991-81366FD0363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D703EAFE-6B45-B11F-04B0-1B0FA1257DF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4">
            <a:extLst>
              <a:ext uri="{FF2B5EF4-FFF2-40B4-BE49-F238E27FC236}">
                <a16:creationId xmlns:a16="http://schemas.microsoft.com/office/drawing/2014/main" id="{341924C5-A751-9F90-1C95-EA3A8BE7B020}"/>
              </a:ext>
            </a:extLst>
          </p:cNvPr>
          <p:cNvSpPr>
            <a:spLocks noChangeArrowheads="1"/>
          </p:cNvSpPr>
          <p:nvPr/>
        </p:nvSpPr>
        <p:spPr bwMode="auto">
          <a:xfrm>
            <a:off x="-33868" y="4928564"/>
            <a:ext cx="9177868" cy="707886"/>
          </a:xfrm>
          <a:prstGeom prst="rect">
            <a:avLst/>
          </a:prstGeom>
          <a:noFill/>
          <a:ln w="9525">
            <a:noFill/>
            <a:miter lim="800000"/>
            <a:headEnd/>
            <a:tailEnd/>
          </a:ln>
        </p:spPr>
        <p:txBody>
          <a:bodyPr wrap="square" anchor="ctr">
            <a:prstTxWarp prst="textNoShape">
              <a:avLst/>
            </a:prstTxWarp>
            <a:spAutoFit/>
          </a:bodyPr>
          <a:lstStyle/>
          <a:p>
            <a:pPr algn="ctr"/>
            <a:r>
              <a:rPr lang="en-US" sz="2000" dirty="0">
                <a:solidFill>
                  <a:srgbClr val="000000"/>
                </a:solidFill>
                <a:latin typeface="Avenir Book" panose="02000503020000020003" pitchFamily="2" charset="0"/>
                <a:ea typeface="Avenir Medium" charset="0"/>
                <a:cs typeface="Avenir Medium" charset="0"/>
              </a:rPr>
              <a:t>Perhaps you can now see why some people call this an </a:t>
            </a:r>
          </a:p>
          <a:p>
            <a:pPr algn="ctr"/>
            <a:r>
              <a:rPr lang="en-US" sz="2000" dirty="0">
                <a:solidFill>
                  <a:srgbClr val="000000"/>
                </a:solidFill>
                <a:latin typeface="Avenir Book" panose="02000503020000020003" pitchFamily="2" charset="0"/>
                <a:ea typeface="Avenir Medium" charset="0"/>
                <a:cs typeface="Avenir Medium" charset="0"/>
              </a:rPr>
              <a:t>“alphabet soup” of agencies!</a:t>
            </a:r>
          </a:p>
        </p:txBody>
      </p:sp>
    </p:spTree>
    <p:extLst>
      <p:ext uri="{BB962C8B-B14F-4D97-AF65-F5344CB8AC3E}">
        <p14:creationId xmlns:p14="http://schemas.microsoft.com/office/powerpoint/2010/main" val="769988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3891">
                                            <p:bg/>
                                          </p:spTgt>
                                        </p:tgtEl>
                                        <p:attrNameLst>
                                          <p:attrName>style.visibility</p:attrName>
                                        </p:attrNameLst>
                                      </p:cBhvr>
                                      <p:to>
                                        <p:strVal val="visible"/>
                                      </p:to>
                                    </p:set>
                                    <p:animEffect transition="in" filter="fade">
                                      <p:cBhvr>
                                        <p:cTn id="7" dur="2000"/>
                                        <p:tgtEl>
                                          <p:spTgt spid="293891">
                                            <p:bg/>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3891">
                                            <p:txEl>
                                              <p:pRg st="0" end="0"/>
                                            </p:txEl>
                                          </p:spTgt>
                                        </p:tgtEl>
                                        <p:attrNameLst>
                                          <p:attrName>style.visibility</p:attrName>
                                        </p:attrNameLst>
                                      </p:cBhvr>
                                      <p:to>
                                        <p:strVal val="visible"/>
                                      </p:to>
                                    </p:set>
                                    <p:animEffect transition="in" filter="fade">
                                      <p:cBhvr>
                                        <p:cTn id="10" dur="2000"/>
                                        <p:tgtEl>
                                          <p:spTgt spid="29389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3891">
                                            <p:txEl>
                                              <p:pRg st="1" end="1"/>
                                            </p:txEl>
                                          </p:spTgt>
                                        </p:tgtEl>
                                        <p:attrNameLst>
                                          <p:attrName>style.visibility</p:attrName>
                                        </p:attrNameLst>
                                      </p:cBhvr>
                                      <p:to>
                                        <p:strVal val="visible"/>
                                      </p:to>
                                    </p:set>
                                    <p:animEffect transition="in" filter="fade">
                                      <p:cBhvr>
                                        <p:cTn id="15" dur="2000"/>
                                        <p:tgtEl>
                                          <p:spTgt spid="29389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3891">
                                            <p:txEl>
                                              <p:pRg st="2" end="2"/>
                                            </p:txEl>
                                          </p:spTgt>
                                        </p:tgtEl>
                                        <p:attrNameLst>
                                          <p:attrName>style.visibility</p:attrName>
                                        </p:attrNameLst>
                                      </p:cBhvr>
                                      <p:to>
                                        <p:strVal val="visible"/>
                                      </p:to>
                                    </p:set>
                                    <p:animEffect transition="in" filter="fade">
                                      <p:cBhvr>
                                        <p:cTn id="20" dur="2000"/>
                                        <p:tgtEl>
                                          <p:spTgt spid="29389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93891">
                                            <p:txEl>
                                              <p:pRg st="3" end="3"/>
                                            </p:txEl>
                                          </p:spTgt>
                                        </p:tgtEl>
                                        <p:attrNameLst>
                                          <p:attrName>style.visibility</p:attrName>
                                        </p:attrNameLst>
                                      </p:cBhvr>
                                      <p:to>
                                        <p:strVal val="visible"/>
                                      </p:to>
                                    </p:set>
                                    <p:animEffect transition="in" filter="fade">
                                      <p:cBhvr>
                                        <p:cTn id="25" dur="2000"/>
                                        <p:tgtEl>
                                          <p:spTgt spid="29389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93891">
                                            <p:txEl>
                                              <p:pRg st="4" end="4"/>
                                            </p:txEl>
                                          </p:spTgt>
                                        </p:tgtEl>
                                        <p:attrNameLst>
                                          <p:attrName>style.visibility</p:attrName>
                                        </p:attrNameLst>
                                      </p:cBhvr>
                                      <p:to>
                                        <p:strVal val="visible"/>
                                      </p:to>
                                    </p:set>
                                    <p:animEffect transition="in" filter="fade">
                                      <p:cBhvr>
                                        <p:cTn id="30" dur="2000"/>
                                        <p:tgtEl>
                                          <p:spTgt spid="29389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3891">
                                            <p:txEl>
                                              <p:pRg st="5" end="5"/>
                                            </p:txEl>
                                          </p:spTgt>
                                        </p:tgtEl>
                                        <p:attrNameLst>
                                          <p:attrName>style.visibility</p:attrName>
                                        </p:attrNameLst>
                                      </p:cBhvr>
                                      <p:to>
                                        <p:strVal val="visible"/>
                                      </p:to>
                                    </p:set>
                                    <p:animEffect transition="in" filter="fade">
                                      <p:cBhvr>
                                        <p:cTn id="35" dur="2000"/>
                                        <p:tgtEl>
                                          <p:spTgt spid="293891">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93891">
                                            <p:txEl>
                                              <p:pRg st="6" end="6"/>
                                            </p:txEl>
                                          </p:spTgt>
                                        </p:tgtEl>
                                        <p:attrNameLst>
                                          <p:attrName>style.visibility</p:attrName>
                                        </p:attrNameLst>
                                      </p:cBhvr>
                                      <p:to>
                                        <p:strVal val="visible"/>
                                      </p:to>
                                    </p:set>
                                    <p:animEffect transition="in" filter="fade">
                                      <p:cBhvr>
                                        <p:cTn id="40" dur="2000"/>
                                        <p:tgtEl>
                                          <p:spTgt spid="293891">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93891">
                                            <p:txEl>
                                              <p:pRg st="7" end="7"/>
                                            </p:txEl>
                                          </p:spTgt>
                                        </p:tgtEl>
                                        <p:attrNameLst>
                                          <p:attrName>style.visibility</p:attrName>
                                        </p:attrNameLst>
                                      </p:cBhvr>
                                      <p:to>
                                        <p:strVal val="visible"/>
                                      </p:to>
                                    </p:set>
                                    <p:animEffect transition="in" filter="fade">
                                      <p:cBhvr>
                                        <p:cTn id="45" dur="2000"/>
                                        <p:tgtEl>
                                          <p:spTgt spid="293891">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uiExpand="1" build="p"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146438" name="Rectangle 4"/>
          <p:cNvSpPr>
            <a:spLocks noChangeArrowheads="1"/>
          </p:cNvSpPr>
          <p:nvPr/>
        </p:nvSpPr>
        <p:spPr bwMode="auto">
          <a:xfrm>
            <a:off x="519022" y="2130148"/>
            <a:ext cx="4267200" cy="3662541"/>
          </a:xfrm>
          <a:prstGeom prst="rect">
            <a:avLst/>
          </a:prstGeom>
          <a:noFill/>
          <a:ln w="9525">
            <a:noFill/>
            <a:miter lim="800000"/>
            <a:headEnd/>
            <a:tailEnd/>
          </a:ln>
        </p:spPr>
        <p:txBody>
          <a:bodyPr wrap="square" anchor="ctr">
            <a:prstTxWarp prst="textNoShape">
              <a:avLst/>
            </a:prstTxWarp>
            <a:spAutoFit/>
          </a:bodyPr>
          <a:lstStyle/>
          <a:p>
            <a:r>
              <a:rPr lang="en-US" sz="2400" dirty="0">
                <a:solidFill>
                  <a:srgbClr val="000000"/>
                </a:solidFill>
                <a:latin typeface="Avenir Book" panose="02000503020000020003" pitchFamily="2" charset="0"/>
                <a:ea typeface="Avenir Medium" charset="0"/>
                <a:cs typeface="Avenir Medium" charset="0"/>
              </a:rPr>
              <a:t>FDA</a:t>
            </a:r>
          </a:p>
          <a:p>
            <a:r>
              <a:rPr lang="en-US" sz="2400" dirty="0">
                <a:solidFill>
                  <a:srgbClr val="000000"/>
                </a:solidFill>
                <a:latin typeface="Avenir Book" panose="02000503020000020003" pitchFamily="2" charset="0"/>
                <a:ea typeface="Avenir Medium" charset="0"/>
                <a:cs typeface="Avenir Medium" charset="0"/>
              </a:rPr>
              <a:t>		</a:t>
            </a:r>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p>
          <a:p>
            <a:r>
              <a:rPr lang="en-US" sz="2400" dirty="0">
                <a:solidFill>
                  <a:srgbClr val="000000"/>
                </a:solidFill>
                <a:latin typeface="Avenir Book" panose="02000503020000020003" pitchFamily="2" charset="0"/>
                <a:ea typeface="Avenir Medium" charset="0"/>
                <a:cs typeface="Avenir Medium" charset="0"/>
              </a:rPr>
              <a:t>CPSC	</a:t>
            </a:r>
            <a:r>
              <a:rPr lang="en-US" sz="2800" dirty="0">
                <a:solidFill>
                  <a:srgbClr val="000000"/>
                </a:solidFill>
                <a:latin typeface="Avenir Book" panose="02000503020000020003" pitchFamily="2" charset="0"/>
                <a:ea typeface="Avenir Medium" charset="0"/>
                <a:cs typeface="Avenir Medium" charset="0"/>
              </a:rPr>
              <a:t>	</a:t>
            </a:r>
            <a:endParaRPr lang="en-US" sz="3200" dirty="0">
              <a:solidFill>
                <a:srgbClr val="000000"/>
              </a:solidFill>
              <a:latin typeface="Avenir Book" panose="02000503020000020003" pitchFamily="2" charset="0"/>
              <a:ea typeface="Avenir Medium" charset="0"/>
              <a:cs typeface="Avenir Medium" charset="0"/>
            </a:endParaRPr>
          </a:p>
          <a:p>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			</a:t>
            </a:r>
            <a:endParaRPr lang="en-US" sz="2400" dirty="0">
              <a:solidFill>
                <a:srgbClr val="000000"/>
              </a:solidFill>
              <a:latin typeface="Avenir Book" panose="02000503020000020003" pitchFamily="2" charset="0"/>
              <a:ea typeface="Avenir Medium" charset="0"/>
              <a:cs typeface="Avenir Medium" charset="0"/>
            </a:endParaRPr>
          </a:p>
          <a:p>
            <a:r>
              <a:rPr lang="en-US" sz="2400" dirty="0">
                <a:solidFill>
                  <a:srgbClr val="000000"/>
                </a:solidFill>
                <a:latin typeface="Avenir Book" panose="02000503020000020003" pitchFamily="2" charset="0"/>
                <a:ea typeface="Avenir Medium" charset="0"/>
                <a:cs typeface="Avenir Medium" charset="0"/>
              </a:rPr>
              <a:t>CFPB</a:t>
            </a:r>
            <a:endParaRPr lang="en-US" sz="2800" dirty="0">
              <a:solidFill>
                <a:srgbClr val="000000"/>
              </a:solidFill>
              <a:latin typeface="Avenir Book" panose="02000503020000020003" pitchFamily="2" charset="0"/>
              <a:ea typeface="Avenir Medium" charset="0"/>
              <a:cs typeface="Avenir Medium" charset="0"/>
            </a:endParaRPr>
          </a:p>
          <a:p>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p>
          <a:p>
            <a:pPr>
              <a:tabLst>
                <a:tab pos="4859338" algn="l"/>
              </a:tabLst>
            </a:pPr>
            <a:r>
              <a:rPr lang="en-US" sz="2400" dirty="0">
                <a:solidFill>
                  <a:srgbClr val="000000"/>
                </a:solidFill>
                <a:latin typeface="Avenir Book" panose="02000503020000020003" pitchFamily="2" charset="0"/>
                <a:ea typeface="Avenir Medium" charset="0"/>
                <a:cs typeface="Avenir Medium" charset="0"/>
              </a:rPr>
              <a:t>NHTSA</a:t>
            </a:r>
          </a:p>
        </p:txBody>
      </p:sp>
      <p:sp>
        <p:nvSpPr>
          <p:cNvPr id="15" name="Rectangle 4"/>
          <p:cNvSpPr>
            <a:spLocks noChangeArrowheads="1"/>
          </p:cNvSpPr>
          <p:nvPr/>
        </p:nvSpPr>
        <p:spPr bwMode="auto">
          <a:xfrm>
            <a:off x="4924245" y="2120317"/>
            <a:ext cx="4253624" cy="3724096"/>
          </a:xfrm>
          <a:prstGeom prst="rect">
            <a:avLst/>
          </a:prstGeom>
          <a:noFill/>
          <a:ln w="9525">
            <a:noFill/>
            <a:miter lim="800000"/>
            <a:headEnd/>
            <a:tailEnd/>
          </a:ln>
        </p:spPr>
        <p:txBody>
          <a:bodyPr wrap="square" anchor="ctr">
            <a:prstTxWarp prst="textNoShape">
              <a:avLst/>
            </a:prstTxWarp>
            <a:spAutoFit/>
          </a:bodyPr>
          <a:lstStyle/>
          <a:p>
            <a:r>
              <a:rPr lang="en-US" sz="2000" dirty="0">
                <a:solidFill>
                  <a:srgbClr val="000000"/>
                </a:solidFill>
                <a:latin typeface="Avenir Book" panose="02000503020000020003" pitchFamily="2" charset="0"/>
                <a:ea typeface="Avenir Medium" charset="0"/>
                <a:cs typeface="Avenir Medium" charset="0"/>
              </a:rPr>
              <a:t>String of party lights.</a:t>
            </a:r>
          </a:p>
          <a:p>
            <a:r>
              <a:rPr lang="en-US" sz="2000" dirty="0">
                <a:solidFill>
                  <a:srgbClr val="000000"/>
                </a:solidFill>
                <a:latin typeface="Avenir Book" panose="02000503020000020003" pitchFamily="2" charset="0"/>
                <a:ea typeface="Avenir Medium" charset="0"/>
                <a:cs typeface="Avenir Medium" charset="0"/>
              </a:rPr>
              <a:t> </a:t>
            </a:r>
          </a:p>
          <a:p>
            <a:r>
              <a:rPr lang="en-US" sz="3200" dirty="0">
                <a:solidFill>
                  <a:srgbClr val="000000"/>
                </a:solidFill>
                <a:latin typeface="Avenir Book" panose="02000503020000020003" pitchFamily="2" charset="0"/>
                <a:ea typeface="Avenir Medium" charset="0"/>
                <a:cs typeface="Avenir Medium" charset="0"/>
              </a:rPr>
              <a:t>	</a:t>
            </a:r>
            <a:r>
              <a:rPr lang="en-US" sz="2400" dirty="0">
                <a:solidFill>
                  <a:srgbClr val="000000"/>
                </a:solidFill>
                <a:latin typeface="Avenir Book" panose="02000503020000020003" pitchFamily="2" charset="0"/>
                <a:ea typeface="Avenir Medium" charset="0"/>
                <a:cs typeface="Avenir Medium" charset="0"/>
              </a:rPr>
              <a:t>			</a:t>
            </a:r>
          </a:p>
          <a:p>
            <a:r>
              <a:rPr lang="en-US" sz="2000" dirty="0">
                <a:solidFill>
                  <a:srgbClr val="000000"/>
                </a:solidFill>
                <a:latin typeface="Avenir Book" panose="02000503020000020003" pitchFamily="2" charset="0"/>
                <a:ea typeface="Avenir Medium" charset="0"/>
                <a:cs typeface="Avenir Medium" charset="0"/>
              </a:rPr>
              <a:t>Car braking system</a:t>
            </a:r>
          </a:p>
          <a:p>
            <a:endParaRPr lang="en-US" sz="2000" dirty="0">
              <a:solidFill>
                <a:srgbClr val="000000"/>
              </a:solidFill>
              <a:latin typeface="Avenir Book" panose="02000503020000020003" pitchFamily="2" charset="0"/>
              <a:ea typeface="Avenir Medium" charset="0"/>
              <a:cs typeface="Avenir Medium" charset="0"/>
            </a:endParaRPr>
          </a:p>
          <a:p>
            <a:endParaRPr lang="en-US" sz="3200" dirty="0">
              <a:solidFill>
                <a:srgbClr val="000000"/>
              </a:solidFill>
              <a:latin typeface="Avenir Book" panose="02000503020000020003" pitchFamily="2" charset="0"/>
              <a:ea typeface="Avenir Medium" charset="0"/>
              <a:cs typeface="Avenir Medium" charset="0"/>
            </a:endParaRPr>
          </a:p>
          <a:p>
            <a:r>
              <a:rPr lang="en-US" sz="2000" dirty="0">
                <a:solidFill>
                  <a:srgbClr val="000000"/>
                </a:solidFill>
                <a:latin typeface="Avenir Book" panose="02000503020000020003" pitchFamily="2" charset="0"/>
                <a:ea typeface="Avenir Medium" charset="0"/>
                <a:cs typeface="Avenir Medium" charset="0"/>
              </a:rPr>
              <a:t>Flu shot</a:t>
            </a:r>
          </a:p>
          <a:p>
            <a:endParaRPr lang="en-US" sz="2000" dirty="0">
              <a:solidFill>
                <a:srgbClr val="000000"/>
              </a:solidFill>
              <a:latin typeface="Avenir Book" panose="02000503020000020003" pitchFamily="2" charset="0"/>
              <a:ea typeface="Avenir Medium" charset="0"/>
              <a:cs typeface="Avenir Medium" charset="0"/>
            </a:endParaRPr>
          </a:p>
          <a:p>
            <a:r>
              <a:rPr lang="en-US" sz="32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		</a:t>
            </a:r>
          </a:p>
          <a:p>
            <a:r>
              <a:rPr lang="en-US" sz="2000" dirty="0">
                <a:solidFill>
                  <a:srgbClr val="000000"/>
                </a:solidFill>
                <a:latin typeface="Avenir Book" panose="02000503020000020003" pitchFamily="2" charset="0"/>
                <a:ea typeface="Avenir Medium" charset="0"/>
                <a:cs typeface="Avenir Medium" charset="0"/>
              </a:rPr>
              <a:t>Payday loans</a:t>
            </a:r>
          </a:p>
        </p:txBody>
      </p:sp>
      <p:sp>
        <p:nvSpPr>
          <p:cNvPr id="17" name="Rectangle 4"/>
          <p:cNvSpPr>
            <a:spLocks noChangeArrowheads="1"/>
          </p:cNvSpPr>
          <p:nvPr/>
        </p:nvSpPr>
        <p:spPr bwMode="auto">
          <a:xfrm>
            <a:off x="0" y="559226"/>
            <a:ext cx="9177868" cy="523220"/>
          </a:xfrm>
          <a:prstGeom prst="rect">
            <a:avLst/>
          </a:prstGeom>
          <a:noFill/>
          <a:ln w="9525">
            <a:noFill/>
            <a:miter lim="800000"/>
            <a:headEnd/>
            <a:tailEnd/>
          </a:ln>
        </p:spPr>
        <p:txBody>
          <a:bodyPr wrap="square" anchor="ctr">
            <a:prstTxWarp prst="textNoShape">
              <a:avLst/>
            </a:prstTxWarp>
            <a:spAutoFit/>
          </a:bodyPr>
          <a:lstStyle/>
          <a:p>
            <a:pPr algn="ctr"/>
            <a:r>
              <a:rPr lang="en-US" sz="2800" dirty="0">
                <a:solidFill>
                  <a:srgbClr val="000000"/>
                </a:solidFill>
                <a:latin typeface="Avenir Book" panose="02000503020000020003" pitchFamily="2" charset="0"/>
                <a:ea typeface="Avenir Medium" charset="0"/>
                <a:cs typeface="Avenir Medium" charset="0"/>
              </a:rPr>
              <a:t>Match the Government Agency to the Product</a:t>
            </a:r>
          </a:p>
        </p:txBody>
      </p:sp>
      <p:sp>
        <p:nvSpPr>
          <p:cNvPr id="20" name="Rectangle 4"/>
          <p:cNvSpPr>
            <a:spLocks noChangeArrowheads="1"/>
          </p:cNvSpPr>
          <p:nvPr/>
        </p:nvSpPr>
        <p:spPr bwMode="auto">
          <a:xfrm>
            <a:off x="381000" y="1295400"/>
            <a:ext cx="3691466" cy="461665"/>
          </a:xfrm>
          <a:prstGeom prst="rect">
            <a:avLst/>
          </a:prstGeom>
          <a:noFill/>
          <a:ln w="9525">
            <a:noFill/>
            <a:miter lim="800000"/>
            <a:headEnd/>
            <a:tailEnd/>
          </a:ln>
        </p:spPr>
        <p:txBody>
          <a:bodyPr wrap="square" anchor="ctr">
            <a:prstTxWarp prst="textNoShape">
              <a:avLst/>
            </a:prstTxWarp>
            <a:spAutoFit/>
          </a:bodyPr>
          <a:lstStyle/>
          <a:p>
            <a:pPr algn="ctr"/>
            <a:r>
              <a:rPr lang="en-US" sz="2400" b="1" dirty="0">
                <a:solidFill>
                  <a:srgbClr val="000000"/>
                </a:solidFill>
                <a:latin typeface="Avenir Black" panose="02000503020000020003" pitchFamily="2" charset="0"/>
                <a:ea typeface="Avenir Medium" charset="0"/>
                <a:cs typeface="Avenir Medium" charset="0"/>
              </a:rPr>
              <a:t>Agency</a:t>
            </a:r>
          </a:p>
        </p:txBody>
      </p:sp>
      <p:sp>
        <p:nvSpPr>
          <p:cNvPr id="21" name="Rectangle 4"/>
          <p:cNvSpPr>
            <a:spLocks noChangeArrowheads="1"/>
          </p:cNvSpPr>
          <p:nvPr/>
        </p:nvSpPr>
        <p:spPr bwMode="auto">
          <a:xfrm>
            <a:off x="4786221" y="1295400"/>
            <a:ext cx="3809999" cy="461665"/>
          </a:xfrm>
          <a:prstGeom prst="rect">
            <a:avLst/>
          </a:prstGeom>
          <a:noFill/>
          <a:ln w="9525">
            <a:noFill/>
            <a:miter lim="800000"/>
            <a:headEnd/>
            <a:tailEnd/>
          </a:ln>
        </p:spPr>
        <p:txBody>
          <a:bodyPr wrap="square" anchor="ctr">
            <a:prstTxWarp prst="textNoShape">
              <a:avLst/>
            </a:prstTxWarp>
            <a:spAutoFit/>
          </a:bodyPr>
          <a:lstStyle/>
          <a:p>
            <a:pPr algn="ctr"/>
            <a:r>
              <a:rPr lang="en-US" sz="2400" b="1" dirty="0">
                <a:solidFill>
                  <a:srgbClr val="000000"/>
                </a:solidFill>
                <a:latin typeface="Avenir Black" panose="02000503020000020003" pitchFamily="2" charset="0"/>
                <a:ea typeface="Avenir Medium" charset="0"/>
                <a:cs typeface="Avenir Medium" charset="0"/>
              </a:rPr>
              <a:t>Product</a:t>
            </a:r>
          </a:p>
        </p:txBody>
      </p:sp>
      <p:sp>
        <p:nvSpPr>
          <p:cNvPr id="23" name="Rectangle 22"/>
          <p:cNvSpPr/>
          <p:nvPr/>
        </p:nvSpPr>
        <p:spPr bwMode="auto">
          <a:xfrm>
            <a:off x="4786222" y="1947089"/>
            <a:ext cx="3810000"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sp>
        <p:nvSpPr>
          <p:cNvPr id="24" name="Rectangle 23"/>
          <p:cNvSpPr/>
          <p:nvPr/>
        </p:nvSpPr>
        <p:spPr bwMode="auto">
          <a:xfrm>
            <a:off x="381000" y="1940528"/>
            <a:ext cx="3691467"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pic>
        <p:nvPicPr>
          <p:cNvPr id="2" name="Picture 1">
            <a:extLst>
              <a:ext uri="{FF2B5EF4-FFF2-40B4-BE49-F238E27FC236}">
                <a16:creationId xmlns:a16="http://schemas.microsoft.com/office/drawing/2014/main" id="{711B9CB7-218D-D83D-BD51-04F5BAA5F3CC}"/>
              </a:ext>
            </a:extLst>
          </p:cNvPr>
          <p:cNvPicPr>
            <a:picLocks noChangeAspect="1"/>
          </p:cNvPicPr>
          <p:nvPr/>
        </p:nvPicPr>
        <p:blipFill>
          <a:blip r:embed="rId3"/>
          <a:stretch>
            <a:fillRect/>
          </a:stretch>
        </p:blipFill>
        <p:spPr>
          <a:xfrm>
            <a:off x="2731226" y="2087659"/>
            <a:ext cx="751713" cy="1209723"/>
          </a:xfrm>
          <a:prstGeom prst="rect">
            <a:avLst/>
          </a:prstGeom>
        </p:spPr>
      </p:pic>
      <p:sp>
        <p:nvSpPr>
          <p:cNvPr id="3" name="Rectangle 2">
            <a:extLst>
              <a:ext uri="{FF2B5EF4-FFF2-40B4-BE49-F238E27FC236}">
                <a16:creationId xmlns:a16="http://schemas.microsoft.com/office/drawing/2014/main" id="{82BADC30-27A1-7AB0-D1B1-7C4C4B885D1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7A0C1F00-45FD-E512-6071-F85053870DB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8BDACD4-194B-A818-D996-A6DE4517F4A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9174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9F008C9E-9D8D-BA11-F485-B8F6D7508ECB}"/>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3C11BF79-9AC8-B26B-E5FF-FFEB8BBA8B4A}"/>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lang="en-US" sz="2800" dirty="0">
                <a:solidFill>
                  <a:srgbClr val="000000"/>
                </a:solidFill>
                <a:latin typeface="Avenir Book" panose="02000503020000020003" pitchFamily="2" charset="0"/>
                <a:ea typeface="Avenir Book" charset="0"/>
                <a:cs typeface="Avenir Book" charset="0"/>
              </a:rPr>
              <a:t>FDA</a:t>
            </a: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p:txBody>
      </p:sp>
      <p:pic>
        <p:nvPicPr>
          <p:cNvPr id="13" name="Picture 12">
            <a:extLst>
              <a:ext uri="{FF2B5EF4-FFF2-40B4-BE49-F238E27FC236}">
                <a16:creationId xmlns:a16="http://schemas.microsoft.com/office/drawing/2014/main" id="{3D9D5904-4FCD-319D-35D3-B19253CE1A60}"/>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B2F98927-0E8D-7FA8-AFED-BC0C9876E401}"/>
              </a:ext>
            </a:extLst>
          </p:cNvPr>
          <p:cNvSpPr txBox="1"/>
          <p:nvPr/>
        </p:nvSpPr>
        <p:spPr>
          <a:xfrm>
            <a:off x="197485" y="1783150"/>
            <a:ext cx="8749030" cy="2908489"/>
          </a:xfrm>
          <a:prstGeom prst="rect">
            <a:avLst/>
          </a:prstGeom>
          <a:noFill/>
        </p:spPr>
        <p:txBody>
          <a:bodyPr wrap="square">
            <a:spAutoFit/>
          </a:bodyPr>
          <a:lstStyle/>
          <a:p>
            <a:pPr marL="9525" marR="0" lvl="0" algn="l" defTabSz="914400" rtl="0" eaLnBrk="0" fontAlgn="base" latinLnBrk="0" hangingPunct="0">
              <a:lnSpc>
                <a:spcPct val="100000"/>
              </a:lnSpc>
              <a:spcBef>
                <a:spcPts val="300"/>
              </a:spcBef>
              <a:spcAft>
                <a:spcPts val="0"/>
              </a:spcAft>
              <a:buClrTx/>
              <a:buSzTx/>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Which of the following is the FDA in charge of overseeing? </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String of party </a:t>
            </a: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l</a:t>
            </a:r>
            <a:r>
              <a:rPr kumimoji="0" lang="en-US" sz="2400" b="0" i="0" u="none" strike="noStrike" kern="1200" cap="none" spc="0" normalizeH="0" baseline="0" noProof="0" dirty="0" err="1">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ights</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Car braking </a:t>
            </a: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s</a:t>
            </a:r>
            <a:r>
              <a:rPr kumimoji="0" lang="en-US" sz="2400" b="0" i="0" u="none" strike="noStrike" kern="1200" cap="none" spc="0" normalizeH="0" baseline="0" noProof="0" dirty="0" err="1">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ystem</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Flu shot</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Payday loans</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p:txBody>
      </p:sp>
      <p:sp>
        <p:nvSpPr>
          <p:cNvPr id="4" name="Rectangle 3">
            <a:extLst>
              <a:ext uri="{FF2B5EF4-FFF2-40B4-BE49-F238E27FC236}">
                <a16:creationId xmlns:a16="http://schemas.microsoft.com/office/drawing/2014/main" id="{5700EAA4-C1AB-3C2E-A34C-7089E545A4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402685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18" name="Rectangle 9"/>
          <p:cNvSpPr>
            <a:spLocks noChangeArrowheads="1"/>
          </p:cNvSpPr>
          <p:nvPr/>
        </p:nvSpPr>
        <p:spPr bwMode="auto">
          <a:xfrm>
            <a:off x="4114800" y="4036071"/>
            <a:ext cx="4953000" cy="914400"/>
          </a:xfrm>
          <a:prstGeom prst="rect">
            <a:avLst/>
          </a:prstGeom>
          <a:solidFill>
            <a:srgbClr val="802C36">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89" name="Rectangle 9"/>
          <p:cNvSpPr>
            <a:spLocks noChangeArrowheads="1"/>
          </p:cNvSpPr>
          <p:nvPr/>
        </p:nvSpPr>
        <p:spPr bwMode="auto">
          <a:xfrm>
            <a:off x="76200" y="1924878"/>
            <a:ext cx="3733777" cy="932688"/>
          </a:xfrm>
          <a:prstGeom prst="rect">
            <a:avLst/>
          </a:prstGeom>
          <a:solidFill>
            <a:srgbClr val="802C36">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0" name="Rectangle 10"/>
          <p:cNvSpPr>
            <a:spLocks noChangeArrowheads="1"/>
          </p:cNvSpPr>
          <p:nvPr/>
        </p:nvSpPr>
        <p:spPr bwMode="auto">
          <a:xfrm>
            <a:off x="4114800" y="1905469"/>
            <a:ext cx="4953000" cy="923217"/>
          </a:xfrm>
          <a:prstGeom prst="rect">
            <a:avLst/>
          </a:prstGeom>
          <a:solidFill>
            <a:srgbClr val="538055">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1" name="Rectangle 11"/>
          <p:cNvSpPr>
            <a:spLocks noChangeArrowheads="1"/>
          </p:cNvSpPr>
          <p:nvPr/>
        </p:nvSpPr>
        <p:spPr bwMode="auto">
          <a:xfrm>
            <a:off x="4114800" y="5105400"/>
            <a:ext cx="4953000" cy="914400"/>
          </a:xfrm>
          <a:prstGeom prst="rect">
            <a:avLst/>
          </a:prstGeom>
          <a:solidFill>
            <a:srgbClr val="343C80">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250892" name="Rectangle 12"/>
          <p:cNvSpPr>
            <a:spLocks noChangeArrowheads="1"/>
          </p:cNvSpPr>
          <p:nvPr/>
        </p:nvSpPr>
        <p:spPr bwMode="auto">
          <a:xfrm>
            <a:off x="4114800" y="2971800"/>
            <a:ext cx="4953000" cy="914400"/>
          </a:xfrm>
          <a:prstGeom prst="rect">
            <a:avLst/>
          </a:prstGeom>
          <a:solidFill>
            <a:srgbClr val="CFC93E">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5" name="Rectangle 6"/>
          <p:cNvSpPr>
            <a:spLocks noChangeArrowheads="1"/>
          </p:cNvSpPr>
          <p:nvPr/>
        </p:nvSpPr>
        <p:spPr bwMode="auto">
          <a:xfrm>
            <a:off x="76200" y="2987566"/>
            <a:ext cx="3733800" cy="914400"/>
          </a:xfrm>
          <a:prstGeom prst="rect">
            <a:avLst/>
          </a:prstGeom>
          <a:solidFill>
            <a:srgbClr val="538055">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6" name="Rectangle 7"/>
          <p:cNvSpPr>
            <a:spLocks noChangeArrowheads="1"/>
          </p:cNvSpPr>
          <p:nvPr/>
        </p:nvSpPr>
        <p:spPr bwMode="auto">
          <a:xfrm>
            <a:off x="76177" y="4059460"/>
            <a:ext cx="3733800" cy="914400"/>
          </a:xfrm>
          <a:prstGeom prst="rect">
            <a:avLst/>
          </a:prstGeom>
          <a:solidFill>
            <a:srgbClr val="343C80">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7" name="Rectangle 8"/>
          <p:cNvSpPr>
            <a:spLocks noChangeArrowheads="1"/>
          </p:cNvSpPr>
          <p:nvPr/>
        </p:nvSpPr>
        <p:spPr bwMode="auto">
          <a:xfrm>
            <a:off x="76177" y="5131354"/>
            <a:ext cx="3733800" cy="914400"/>
          </a:xfrm>
          <a:prstGeom prst="rect">
            <a:avLst/>
          </a:prstGeom>
          <a:solidFill>
            <a:srgbClr val="CFC93E">
              <a:alpha val="56862"/>
            </a:srgbClr>
          </a:solidFill>
          <a:ln w="9525">
            <a:noFill/>
            <a:miter lim="800000"/>
            <a:headEnd/>
            <a:tailEnd/>
          </a:ln>
        </p:spPr>
        <p:txBody>
          <a:bodyPr wrap="none" anchor="ctr">
            <a:prstTxWarp prst="textNoShape">
              <a:avLst/>
            </a:prstTxWarp>
          </a:bodyPr>
          <a:lstStyle/>
          <a:p>
            <a:endParaRPr lang="en-US" dirty="0">
              <a:solidFill>
                <a:srgbClr val="FFFFFF"/>
              </a:solidFill>
              <a:latin typeface="Avenir Book" panose="02000503020000020003" pitchFamily="2" charset="0"/>
              <a:ea typeface="Avenir Medium" charset="0"/>
              <a:cs typeface="Avenir Medium" charset="0"/>
            </a:endParaRPr>
          </a:p>
        </p:txBody>
      </p:sp>
      <p:sp>
        <p:nvSpPr>
          <p:cNvPr id="146438" name="Rectangle 4"/>
          <p:cNvSpPr>
            <a:spLocks noChangeArrowheads="1"/>
          </p:cNvSpPr>
          <p:nvPr/>
        </p:nvSpPr>
        <p:spPr bwMode="auto">
          <a:xfrm>
            <a:off x="101762" y="1994725"/>
            <a:ext cx="4267200" cy="3662541"/>
          </a:xfrm>
          <a:prstGeom prst="rect">
            <a:avLst/>
          </a:prstGeom>
          <a:noFill/>
          <a:ln w="9525">
            <a:noFill/>
            <a:miter lim="800000"/>
            <a:headEnd/>
            <a:tailEnd/>
          </a:ln>
        </p:spPr>
        <p:txBody>
          <a:bodyPr wrap="square" anchor="ctr">
            <a:prstTxWarp prst="textNoShape">
              <a:avLst/>
            </a:prstTxWarp>
            <a:spAutoFit/>
          </a:bodyPr>
          <a:lstStyle/>
          <a:p>
            <a:r>
              <a:rPr lang="en-US" sz="2400" dirty="0">
                <a:solidFill>
                  <a:srgbClr val="000000"/>
                </a:solidFill>
                <a:latin typeface="Avenir Book" panose="02000503020000020003" pitchFamily="2" charset="0"/>
                <a:ea typeface="Avenir Medium" charset="0"/>
                <a:cs typeface="Avenir Medium" charset="0"/>
              </a:rPr>
              <a:t>FDA</a:t>
            </a:r>
          </a:p>
          <a:p>
            <a:r>
              <a:rPr lang="en-US" sz="2400" dirty="0">
                <a:solidFill>
                  <a:srgbClr val="000000"/>
                </a:solidFill>
                <a:latin typeface="Avenir Book" panose="02000503020000020003" pitchFamily="2" charset="0"/>
                <a:ea typeface="Avenir Medium" charset="0"/>
                <a:cs typeface="Avenir Medium" charset="0"/>
              </a:rPr>
              <a:t>		</a:t>
            </a:r>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p>
          <a:p>
            <a:r>
              <a:rPr lang="en-US" sz="2400" dirty="0">
                <a:solidFill>
                  <a:srgbClr val="000000"/>
                </a:solidFill>
                <a:latin typeface="Avenir Book" panose="02000503020000020003" pitchFamily="2" charset="0"/>
                <a:ea typeface="Avenir Medium" charset="0"/>
                <a:cs typeface="Avenir Medium" charset="0"/>
              </a:rPr>
              <a:t>CPSC	</a:t>
            </a:r>
            <a:r>
              <a:rPr lang="en-US" sz="2800" dirty="0">
                <a:solidFill>
                  <a:srgbClr val="000000"/>
                </a:solidFill>
                <a:latin typeface="Avenir Book" panose="02000503020000020003" pitchFamily="2" charset="0"/>
                <a:ea typeface="Avenir Medium" charset="0"/>
                <a:cs typeface="Avenir Medium" charset="0"/>
              </a:rPr>
              <a:t>	</a:t>
            </a:r>
            <a:endParaRPr lang="en-US" sz="3200" dirty="0">
              <a:solidFill>
                <a:srgbClr val="000000"/>
              </a:solidFill>
              <a:latin typeface="Avenir Book" panose="02000503020000020003" pitchFamily="2" charset="0"/>
              <a:ea typeface="Avenir Medium" charset="0"/>
              <a:cs typeface="Avenir Medium" charset="0"/>
            </a:endParaRPr>
          </a:p>
          <a:p>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			</a:t>
            </a:r>
            <a:endParaRPr lang="en-US" sz="2400" dirty="0">
              <a:solidFill>
                <a:srgbClr val="000000"/>
              </a:solidFill>
              <a:latin typeface="Avenir Book" panose="02000503020000020003" pitchFamily="2" charset="0"/>
              <a:ea typeface="Avenir Medium" charset="0"/>
              <a:cs typeface="Avenir Medium" charset="0"/>
            </a:endParaRPr>
          </a:p>
          <a:p>
            <a:r>
              <a:rPr lang="en-US" sz="2400" dirty="0">
                <a:solidFill>
                  <a:srgbClr val="000000"/>
                </a:solidFill>
                <a:latin typeface="Avenir Book" panose="02000503020000020003" pitchFamily="2" charset="0"/>
                <a:ea typeface="Avenir Medium" charset="0"/>
                <a:cs typeface="Avenir Medium" charset="0"/>
              </a:rPr>
              <a:t>CFPB</a:t>
            </a:r>
            <a:endParaRPr lang="en-US" sz="2800" dirty="0">
              <a:solidFill>
                <a:srgbClr val="000000"/>
              </a:solidFill>
              <a:latin typeface="Avenir Book" panose="02000503020000020003" pitchFamily="2" charset="0"/>
              <a:ea typeface="Avenir Medium" charset="0"/>
              <a:cs typeface="Avenir Medium" charset="0"/>
            </a:endParaRPr>
          </a:p>
          <a:p>
            <a:r>
              <a:rPr lang="en-US" sz="2800" dirty="0">
                <a:solidFill>
                  <a:srgbClr val="000000"/>
                </a:solidFill>
                <a:latin typeface="Avenir Book" panose="02000503020000020003" pitchFamily="2" charset="0"/>
                <a:ea typeface="Avenir Medium" charset="0"/>
                <a:cs typeface="Avenir Medium" charset="0"/>
              </a:rPr>
              <a:t>	</a:t>
            </a:r>
            <a:r>
              <a:rPr lang="en-US" sz="4400" dirty="0">
                <a:solidFill>
                  <a:srgbClr val="000000"/>
                </a:solidFill>
                <a:latin typeface="Avenir Book" panose="02000503020000020003" pitchFamily="2" charset="0"/>
                <a:ea typeface="Avenir Medium" charset="0"/>
                <a:cs typeface="Avenir Medium" charset="0"/>
              </a:rPr>
              <a:t>	</a:t>
            </a:r>
          </a:p>
          <a:p>
            <a:pPr>
              <a:tabLst>
                <a:tab pos="4859338" algn="l"/>
              </a:tabLst>
            </a:pPr>
            <a:r>
              <a:rPr lang="en-US" sz="2400" dirty="0">
                <a:solidFill>
                  <a:srgbClr val="000000"/>
                </a:solidFill>
                <a:latin typeface="Avenir Book" panose="02000503020000020003" pitchFamily="2" charset="0"/>
                <a:ea typeface="Avenir Medium" charset="0"/>
                <a:cs typeface="Avenir Medium" charset="0"/>
              </a:rPr>
              <a:t>NHTSA</a:t>
            </a:r>
          </a:p>
        </p:txBody>
      </p:sp>
      <p:sp>
        <p:nvSpPr>
          <p:cNvPr id="15" name="Rectangle 4"/>
          <p:cNvSpPr>
            <a:spLocks noChangeArrowheads="1"/>
          </p:cNvSpPr>
          <p:nvPr/>
        </p:nvSpPr>
        <p:spPr bwMode="auto">
          <a:xfrm>
            <a:off x="4207933" y="1978525"/>
            <a:ext cx="4936067" cy="3724096"/>
          </a:xfrm>
          <a:prstGeom prst="rect">
            <a:avLst/>
          </a:prstGeom>
          <a:noFill/>
          <a:ln w="9525">
            <a:noFill/>
            <a:miter lim="800000"/>
            <a:headEnd/>
            <a:tailEnd/>
          </a:ln>
        </p:spPr>
        <p:txBody>
          <a:bodyPr wrap="square" anchor="ctr">
            <a:prstTxWarp prst="textNoShape">
              <a:avLst/>
            </a:prstTxWarp>
            <a:spAutoFit/>
          </a:bodyPr>
          <a:lstStyle/>
          <a:p>
            <a:r>
              <a:rPr lang="en-US" sz="2000" dirty="0">
                <a:solidFill>
                  <a:srgbClr val="000000"/>
                </a:solidFill>
                <a:latin typeface="Avenir Book" panose="02000503020000020003" pitchFamily="2" charset="0"/>
                <a:ea typeface="Avenir Medium" charset="0"/>
                <a:cs typeface="Avenir Medium" charset="0"/>
              </a:rPr>
              <a:t>String of party lights.</a:t>
            </a:r>
          </a:p>
          <a:p>
            <a:r>
              <a:rPr lang="en-US" sz="2000" dirty="0">
                <a:solidFill>
                  <a:srgbClr val="000000"/>
                </a:solidFill>
                <a:latin typeface="Avenir Book" panose="02000503020000020003" pitchFamily="2" charset="0"/>
                <a:ea typeface="Avenir Medium" charset="0"/>
                <a:cs typeface="Avenir Medium" charset="0"/>
              </a:rPr>
              <a:t> </a:t>
            </a:r>
          </a:p>
          <a:p>
            <a:r>
              <a:rPr lang="en-US" sz="3200" dirty="0">
                <a:solidFill>
                  <a:srgbClr val="000000"/>
                </a:solidFill>
                <a:latin typeface="Avenir Book" panose="02000503020000020003" pitchFamily="2" charset="0"/>
                <a:ea typeface="Avenir Medium" charset="0"/>
                <a:cs typeface="Avenir Medium" charset="0"/>
              </a:rPr>
              <a:t>	</a:t>
            </a:r>
            <a:r>
              <a:rPr lang="en-US" sz="2400" dirty="0">
                <a:solidFill>
                  <a:srgbClr val="000000"/>
                </a:solidFill>
                <a:latin typeface="Avenir Book" panose="02000503020000020003" pitchFamily="2" charset="0"/>
                <a:ea typeface="Avenir Medium" charset="0"/>
                <a:cs typeface="Avenir Medium" charset="0"/>
              </a:rPr>
              <a:t>			</a:t>
            </a:r>
          </a:p>
          <a:p>
            <a:r>
              <a:rPr lang="en-US" sz="2000" dirty="0">
                <a:solidFill>
                  <a:srgbClr val="000000"/>
                </a:solidFill>
                <a:latin typeface="Avenir Book" panose="02000503020000020003" pitchFamily="2" charset="0"/>
                <a:ea typeface="Avenir Medium" charset="0"/>
                <a:cs typeface="Avenir Medium" charset="0"/>
              </a:rPr>
              <a:t>Car braking system</a:t>
            </a:r>
          </a:p>
          <a:p>
            <a:endParaRPr lang="en-US" sz="2000" dirty="0">
              <a:solidFill>
                <a:srgbClr val="000000"/>
              </a:solidFill>
              <a:latin typeface="Avenir Book" panose="02000503020000020003" pitchFamily="2" charset="0"/>
              <a:ea typeface="Avenir Medium" charset="0"/>
              <a:cs typeface="Avenir Medium" charset="0"/>
            </a:endParaRPr>
          </a:p>
          <a:p>
            <a:endParaRPr lang="en-US" sz="3200" dirty="0">
              <a:solidFill>
                <a:srgbClr val="000000"/>
              </a:solidFill>
              <a:latin typeface="Avenir Book" panose="02000503020000020003" pitchFamily="2" charset="0"/>
              <a:ea typeface="Avenir Medium" charset="0"/>
              <a:cs typeface="Avenir Medium" charset="0"/>
            </a:endParaRPr>
          </a:p>
          <a:p>
            <a:r>
              <a:rPr lang="en-US" sz="2000" dirty="0">
                <a:solidFill>
                  <a:srgbClr val="000000"/>
                </a:solidFill>
                <a:latin typeface="Avenir Book" panose="02000503020000020003" pitchFamily="2" charset="0"/>
                <a:ea typeface="Avenir Medium" charset="0"/>
                <a:cs typeface="Avenir Medium" charset="0"/>
              </a:rPr>
              <a:t>Flu shot</a:t>
            </a:r>
          </a:p>
          <a:p>
            <a:endParaRPr lang="en-US" sz="2000" dirty="0">
              <a:solidFill>
                <a:srgbClr val="000000"/>
              </a:solidFill>
              <a:latin typeface="Avenir Book" panose="02000503020000020003" pitchFamily="2" charset="0"/>
              <a:ea typeface="Avenir Medium" charset="0"/>
              <a:cs typeface="Avenir Medium" charset="0"/>
            </a:endParaRPr>
          </a:p>
          <a:p>
            <a:r>
              <a:rPr lang="en-US" sz="32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		</a:t>
            </a:r>
          </a:p>
          <a:p>
            <a:r>
              <a:rPr lang="en-US" sz="2000" dirty="0">
                <a:solidFill>
                  <a:srgbClr val="000000"/>
                </a:solidFill>
                <a:latin typeface="Avenir Book" panose="02000503020000020003" pitchFamily="2" charset="0"/>
                <a:ea typeface="Avenir Medium" charset="0"/>
                <a:cs typeface="Avenir Medium" charset="0"/>
              </a:rPr>
              <a:t>Payday loans</a:t>
            </a:r>
          </a:p>
        </p:txBody>
      </p:sp>
      <p:sp>
        <p:nvSpPr>
          <p:cNvPr id="2" name="Rectangle 1"/>
          <p:cNvSpPr/>
          <p:nvPr/>
        </p:nvSpPr>
        <p:spPr bwMode="auto">
          <a:xfrm>
            <a:off x="76200" y="1920766"/>
            <a:ext cx="3733777"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sp>
        <p:nvSpPr>
          <p:cNvPr id="19" name="Rectangle 18"/>
          <p:cNvSpPr/>
          <p:nvPr/>
        </p:nvSpPr>
        <p:spPr bwMode="auto">
          <a:xfrm>
            <a:off x="4114800" y="1905000"/>
            <a:ext cx="4953000" cy="41148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endParaRPr lang="en-US" b="1">
              <a:solidFill>
                <a:srgbClr val="FFFFFF"/>
              </a:solidFill>
              <a:latin typeface="Verdana" pitchFamily="34" charset="0"/>
              <a:ea typeface="ＭＳ Ｐゴシック" charset="0"/>
              <a:cs typeface="ＭＳ Ｐゴシック" charset="0"/>
            </a:endParaRPr>
          </a:p>
        </p:txBody>
      </p:sp>
      <p:sp>
        <p:nvSpPr>
          <p:cNvPr id="22" name="Rectangle 4"/>
          <p:cNvSpPr>
            <a:spLocks noChangeArrowheads="1"/>
          </p:cNvSpPr>
          <p:nvPr/>
        </p:nvSpPr>
        <p:spPr bwMode="auto">
          <a:xfrm>
            <a:off x="-33868" y="6116901"/>
            <a:ext cx="9177868" cy="430887"/>
          </a:xfrm>
          <a:prstGeom prst="rect">
            <a:avLst/>
          </a:prstGeom>
          <a:noFill/>
          <a:ln w="9525">
            <a:noFill/>
            <a:miter lim="800000"/>
            <a:headEnd/>
            <a:tailEnd/>
          </a:ln>
        </p:spPr>
        <p:txBody>
          <a:bodyPr wrap="square" anchor="ctr">
            <a:prstTxWarp prst="textNoShape">
              <a:avLst/>
            </a:prstTxWarp>
            <a:spAutoFit/>
          </a:bodyPr>
          <a:lstStyle/>
          <a:p>
            <a:r>
              <a:rPr lang="en-US" sz="2200" dirty="0">
                <a:solidFill>
                  <a:srgbClr val="000000"/>
                </a:solidFill>
                <a:latin typeface="Avenir Book" panose="02000503020000020003" pitchFamily="2" charset="0"/>
                <a:ea typeface="Avenir Medium" charset="0"/>
                <a:cs typeface="Avenir Medium" charset="0"/>
              </a:rPr>
              <a:t>Vitamin supplements? FDA checks ingredients, not product claims.</a:t>
            </a:r>
          </a:p>
        </p:txBody>
      </p:sp>
      <p:sp>
        <p:nvSpPr>
          <p:cNvPr id="8" name="Rectangle 7">
            <a:extLst>
              <a:ext uri="{FF2B5EF4-FFF2-40B4-BE49-F238E27FC236}">
                <a16:creationId xmlns:a16="http://schemas.microsoft.com/office/drawing/2014/main" id="{E55B9C61-C1C9-E80A-F459-DBBA61B0439E}"/>
              </a:ext>
            </a:extLst>
          </p:cNvPr>
          <p:cNvSpPr/>
          <p:nvPr/>
        </p:nvSpPr>
        <p:spPr>
          <a:xfrm>
            <a:off x="5861813" y="5040701"/>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9" name="Daily_Double">
            <a:hlinkClick r:id="" action="ppaction://media"/>
            <a:extLst>
              <a:ext uri="{FF2B5EF4-FFF2-40B4-BE49-F238E27FC236}">
                <a16:creationId xmlns:a16="http://schemas.microsoft.com/office/drawing/2014/main" id="{24B71A69-92BB-0884-A760-F7405947BB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183496"/>
            <a:ext cx="812800" cy="812800"/>
          </a:xfrm>
          <a:prstGeom prst="rect">
            <a:avLst/>
          </a:prstGeom>
        </p:spPr>
      </p:pic>
      <p:sp>
        <p:nvSpPr>
          <p:cNvPr id="10" name="Rectangle 9">
            <a:extLst>
              <a:ext uri="{FF2B5EF4-FFF2-40B4-BE49-F238E27FC236}">
                <a16:creationId xmlns:a16="http://schemas.microsoft.com/office/drawing/2014/main" id="{6D92A127-0291-2E79-2E7D-D8837CD7162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88292A10-BD88-1E70-03FD-8E8EC0F0E97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407DACB3-0DBB-F7BC-79AA-892F74EBB37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4">
            <a:extLst>
              <a:ext uri="{FF2B5EF4-FFF2-40B4-BE49-F238E27FC236}">
                <a16:creationId xmlns:a16="http://schemas.microsoft.com/office/drawing/2014/main" id="{6D31A14D-1B64-1F66-1D1D-EE8E83C937F8}"/>
              </a:ext>
            </a:extLst>
          </p:cNvPr>
          <p:cNvSpPr>
            <a:spLocks noChangeArrowheads="1"/>
          </p:cNvSpPr>
          <p:nvPr/>
        </p:nvSpPr>
        <p:spPr bwMode="auto">
          <a:xfrm>
            <a:off x="0" y="559226"/>
            <a:ext cx="9177868" cy="523220"/>
          </a:xfrm>
          <a:prstGeom prst="rect">
            <a:avLst/>
          </a:prstGeom>
          <a:noFill/>
          <a:ln w="9525">
            <a:noFill/>
            <a:miter lim="800000"/>
            <a:headEnd/>
            <a:tailEnd/>
          </a:ln>
        </p:spPr>
        <p:txBody>
          <a:bodyPr wrap="square" anchor="ctr">
            <a:prstTxWarp prst="textNoShape">
              <a:avLst/>
            </a:prstTxWarp>
            <a:spAutoFit/>
          </a:bodyPr>
          <a:lstStyle/>
          <a:p>
            <a:pPr algn="ctr"/>
            <a:r>
              <a:rPr lang="en-US" sz="2800" dirty="0">
                <a:solidFill>
                  <a:srgbClr val="000000"/>
                </a:solidFill>
                <a:latin typeface="Avenir Book" panose="02000503020000020003" pitchFamily="2" charset="0"/>
                <a:ea typeface="Avenir Medium" charset="0"/>
                <a:cs typeface="Avenir Medium" charset="0"/>
              </a:rPr>
              <a:t>Match the Government Agency to the Product</a:t>
            </a:r>
          </a:p>
        </p:txBody>
      </p:sp>
      <p:sp>
        <p:nvSpPr>
          <p:cNvPr id="7" name="Rectangle 4">
            <a:extLst>
              <a:ext uri="{FF2B5EF4-FFF2-40B4-BE49-F238E27FC236}">
                <a16:creationId xmlns:a16="http://schemas.microsoft.com/office/drawing/2014/main" id="{D98EEFF3-CEAE-0F1C-3008-FC5C1B4FB735}"/>
              </a:ext>
            </a:extLst>
          </p:cNvPr>
          <p:cNvSpPr>
            <a:spLocks noChangeArrowheads="1"/>
          </p:cNvSpPr>
          <p:nvPr/>
        </p:nvSpPr>
        <p:spPr bwMode="auto">
          <a:xfrm>
            <a:off x="101762" y="1295400"/>
            <a:ext cx="3708215" cy="461665"/>
          </a:xfrm>
          <a:prstGeom prst="rect">
            <a:avLst/>
          </a:prstGeom>
          <a:noFill/>
          <a:ln w="9525">
            <a:noFill/>
            <a:miter lim="800000"/>
            <a:headEnd/>
            <a:tailEnd/>
          </a:ln>
        </p:spPr>
        <p:txBody>
          <a:bodyPr wrap="square" anchor="ctr">
            <a:prstTxWarp prst="textNoShape">
              <a:avLst/>
            </a:prstTxWarp>
            <a:spAutoFit/>
          </a:bodyPr>
          <a:lstStyle/>
          <a:p>
            <a:pPr algn="ctr"/>
            <a:r>
              <a:rPr lang="en-US" sz="2400" b="1" dirty="0">
                <a:solidFill>
                  <a:srgbClr val="000000"/>
                </a:solidFill>
                <a:latin typeface="Avenir Black" panose="02000503020000020003" pitchFamily="2" charset="0"/>
                <a:ea typeface="Avenir Medium" charset="0"/>
                <a:cs typeface="Avenir Medium" charset="0"/>
              </a:rPr>
              <a:t>Agency</a:t>
            </a:r>
          </a:p>
        </p:txBody>
      </p:sp>
      <p:sp>
        <p:nvSpPr>
          <p:cNvPr id="11" name="Rectangle 4">
            <a:extLst>
              <a:ext uri="{FF2B5EF4-FFF2-40B4-BE49-F238E27FC236}">
                <a16:creationId xmlns:a16="http://schemas.microsoft.com/office/drawing/2014/main" id="{D05B351A-6E2A-6EC7-F934-F6F45F83361E}"/>
              </a:ext>
            </a:extLst>
          </p:cNvPr>
          <p:cNvSpPr>
            <a:spLocks noChangeArrowheads="1"/>
          </p:cNvSpPr>
          <p:nvPr/>
        </p:nvSpPr>
        <p:spPr bwMode="auto">
          <a:xfrm>
            <a:off x="4114800" y="1295400"/>
            <a:ext cx="4952999" cy="461665"/>
          </a:xfrm>
          <a:prstGeom prst="rect">
            <a:avLst/>
          </a:prstGeom>
          <a:noFill/>
          <a:ln w="9525">
            <a:noFill/>
            <a:miter lim="800000"/>
            <a:headEnd/>
            <a:tailEnd/>
          </a:ln>
        </p:spPr>
        <p:txBody>
          <a:bodyPr wrap="square" anchor="ctr">
            <a:prstTxWarp prst="textNoShape">
              <a:avLst/>
            </a:prstTxWarp>
            <a:spAutoFit/>
          </a:bodyPr>
          <a:lstStyle/>
          <a:p>
            <a:pPr algn="ctr"/>
            <a:r>
              <a:rPr lang="en-US" sz="2400" b="1" dirty="0">
                <a:solidFill>
                  <a:srgbClr val="000000"/>
                </a:solidFill>
                <a:latin typeface="Avenir Black" panose="02000503020000020003" pitchFamily="2" charset="0"/>
                <a:ea typeface="Avenir Medium" charset="0"/>
                <a:cs typeface="Avenir Medium" charset="0"/>
              </a:rPr>
              <a:t>Product</a:t>
            </a:r>
          </a:p>
        </p:txBody>
      </p:sp>
    </p:spTree>
    <p:extLst>
      <p:ext uri="{BB962C8B-B14F-4D97-AF65-F5344CB8AC3E}">
        <p14:creationId xmlns:p14="http://schemas.microsoft.com/office/powerpoint/2010/main" val="354872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0889"/>
                                        </p:tgtEl>
                                        <p:attrNameLst>
                                          <p:attrName>style.visibility</p:attrName>
                                        </p:attrNameLst>
                                      </p:cBhvr>
                                      <p:to>
                                        <p:strVal val="visible"/>
                                      </p:to>
                                    </p:set>
                                    <p:animEffect transition="in" filter="fade">
                                      <p:cBhvr>
                                        <p:cTn id="7" dur="2000"/>
                                        <p:tgtEl>
                                          <p:spTgt spid="25088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2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6435"/>
                                        </p:tgtEl>
                                        <p:attrNameLst>
                                          <p:attrName>style.visibility</p:attrName>
                                        </p:attrNameLst>
                                      </p:cBhvr>
                                      <p:to>
                                        <p:strVal val="visible"/>
                                      </p:to>
                                    </p:set>
                                    <p:animEffect transition="in" filter="fade">
                                      <p:cBhvr>
                                        <p:cTn id="15" dur="2000"/>
                                        <p:tgtEl>
                                          <p:spTgt spid="1464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0890"/>
                                        </p:tgtEl>
                                        <p:attrNameLst>
                                          <p:attrName>style.visibility</p:attrName>
                                        </p:attrNameLst>
                                      </p:cBhvr>
                                      <p:to>
                                        <p:strVal val="visible"/>
                                      </p:to>
                                    </p:set>
                                    <p:animEffect transition="in" filter="fade">
                                      <p:cBhvr>
                                        <p:cTn id="18" dur="2000"/>
                                        <p:tgtEl>
                                          <p:spTgt spid="25089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6436"/>
                                        </p:tgtEl>
                                        <p:attrNameLst>
                                          <p:attrName>style.visibility</p:attrName>
                                        </p:attrNameLst>
                                      </p:cBhvr>
                                      <p:to>
                                        <p:strVal val="visible"/>
                                      </p:to>
                                    </p:set>
                                    <p:animEffect transition="in" filter="fade">
                                      <p:cBhvr>
                                        <p:cTn id="23" dur="2000"/>
                                        <p:tgtEl>
                                          <p:spTgt spid="14643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0891"/>
                                        </p:tgtEl>
                                        <p:attrNameLst>
                                          <p:attrName>style.visibility</p:attrName>
                                        </p:attrNameLst>
                                      </p:cBhvr>
                                      <p:to>
                                        <p:strVal val="visible"/>
                                      </p:to>
                                    </p:set>
                                    <p:animEffect transition="in" filter="fade">
                                      <p:cBhvr>
                                        <p:cTn id="26" dur="2000"/>
                                        <p:tgtEl>
                                          <p:spTgt spid="25089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par>
                                <p:cTn id="32" presetID="1" presetClass="mediacall" presetSubtype="0" fill="hold" nodeType="withEffect">
                                  <p:stCondLst>
                                    <p:cond delay="0"/>
                                  </p:stCondLst>
                                  <p:childTnLst>
                                    <p:cmd type="call" cmd="playFrom(0.0)">
                                      <p:cBhvr>
                                        <p:cTn id="33" dur="2269" fill="hold"/>
                                        <p:tgtEl>
                                          <p:spTgt spid="9"/>
                                        </p:tgtEl>
                                      </p:cBhvr>
                                    </p:cmd>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6437"/>
                                        </p:tgtEl>
                                        <p:attrNameLst>
                                          <p:attrName>style.visibility</p:attrName>
                                        </p:attrNameLst>
                                      </p:cBhvr>
                                      <p:to>
                                        <p:strVal val="visible"/>
                                      </p:to>
                                    </p:set>
                                    <p:animEffect transition="in" filter="fade">
                                      <p:cBhvr>
                                        <p:cTn id="42" dur="2000"/>
                                        <p:tgtEl>
                                          <p:spTgt spid="1464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0892"/>
                                        </p:tgtEl>
                                        <p:attrNameLst>
                                          <p:attrName>style.visibility</p:attrName>
                                        </p:attrNameLst>
                                      </p:cBhvr>
                                      <p:to>
                                        <p:strVal val="visible"/>
                                      </p:to>
                                    </p:set>
                                    <p:animEffect transition="in" filter="fade">
                                      <p:cBhvr>
                                        <p:cTn id="45" dur="2000"/>
                                        <p:tgtEl>
                                          <p:spTgt spid="25089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51" fill="hold" display="0">
                  <p:stCondLst>
                    <p:cond delay="indefinite"/>
                  </p:stCondLst>
                  <p:endCondLst>
                    <p:cond evt="onStopAudio" delay="0">
                      <p:tgtEl>
                        <p:sldTgt/>
                      </p:tgtEl>
                    </p:cond>
                    <p:cond evt="onNext" delay="0">
                      <p:tgtEl>
                        <p:sldTgt/>
                      </p:tgtEl>
                    </p:cond>
                  </p:endCondLst>
                </p:cTn>
                <p:tgtEl>
                  <p:spTgt spid="9"/>
                </p:tgtEl>
              </p:cMediaNode>
            </p:audio>
          </p:childTnLst>
        </p:cTn>
      </p:par>
    </p:tnLst>
    <p:bldLst>
      <p:bldP spid="18" grpId="0" animBg="1"/>
      <p:bldP spid="250889" grpId="0" animBg="1"/>
      <p:bldP spid="250890" grpId="0" animBg="1"/>
      <p:bldP spid="250891" grpId="0" animBg="1"/>
      <p:bldP spid="250892" grpId="0" animBg="1"/>
      <p:bldP spid="146435" grpId="0" animBg="1"/>
      <p:bldP spid="146436" grpId="0" animBg="1"/>
      <p:bldP spid="146437" grpId="0" animBg="1"/>
      <p:bldP spid="22" grpId="0"/>
      <p:bldP spid="8" grpId="0" animBg="1"/>
      <p:bldP spid="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1105542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4F3"/>
        </a:solidFill>
        <a:effectLst/>
      </p:bgPr>
    </p:bg>
    <p:spTree>
      <p:nvGrpSpPr>
        <p:cNvPr id="1" name="">
          <a:extLst>
            <a:ext uri="{FF2B5EF4-FFF2-40B4-BE49-F238E27FC236}">
              <a16:creationId xmlns:a16="http://schemas.microsoft.com/office/drawing/2014/main" id="{9F925037-9C20-D597-3234-EFDBE9E551C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CE4E2E8-82FB-45D4-4641-9DEEA397B720}"/>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5" name="WordArt 7">
            <a:extLst>
              <a:ext uri="{FF2B5EF4-FFF2-40B4-BE49-F238E27FC236}">
                <a16:creationId xmlns:a16="http://schemas.microsoft.com/office/drawing/2014/main" id="{987C47B4-C496-995C-B68A-4C29FD7C739E}"/>
              </a:ext>
            </a:extLst>
          </p:cNvPr>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Helvetica Neue"/>
              <a:cs typeface="Tw Cen MT"/>
            </a:endParaRPr>
          </a:p>
        </p:txBody>
      </p:sp>
      <p:sp>
        <p:nvSpPr>
          <p:cNvPr id="3" name="Rectangle 2">
            <a:extLst>
              <a:ext uri="{FF2B5EF4-FFF2-40B4-BE49-F238E27FC236}">
                <a16:creationId xmlns:a16="http://schemas.microsoft.com/office/drawing/2014/main" id="{122B8C48-9BF7-5DB1-8A4B-17B56A795A9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53FCAF55-0473-01F0-D5D0-DD3E09C4361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0948F1A-6C9E-A996-1B0E-3593F4DA183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3" name="TextBox 12">
            <a:extLst>
              <a:ext uri="{FF2B5EF4-FFF2-40B4-BE49-F238E27FC236}">
                <a16:creationId xmlns:a16="http://schemas.microsoft.com/office/drawing/2014/main" id="{74C82FC0-7FA8-1358-25EA-D8E654928CBB}"/>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4" name="TextBox 13">
            <a:extLst>
              <a:ext uri="{FF2B5EF4-FFF2-40B4-BE49-F238E27FC236}">
                <a16:creationId xmlns:a16="http://schemas.microsoft.com/office/drawing/2014/main" id="{790F0D4D-21C6-EF77-7C00-86BEE926C817}"/>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pic>
        <p:nvPicPr>
          <p:cNvPr id="6" name="Picture 5">
            <a:extLst>
              <a:ext uri="{FF2B5EF4-FFF2-40B4-BE49-F238E27FC236}">
                <a16:creationId xmlns:a16="http://schemas.microsoft.com/office/drawing/2014/main" id="{F822BC3F-60ED-0285-1017-84A5ACDED4ED}"/>
              </a:ext>
            </a:extLst>
          </p:cNvPr>
          <p:cNvPicPr>
            <a:picLocks noChangeAspect="1"/>
          </p:cNvPicPr>
          <p:nvPr/>
        </p:nvPicPr>
        <p:blipFill rotWithShape="1">
          <a:blip r:embed="rId2">
            <a:extLst>
              <a:ext uri="{28A0092B-C50C-407E-A947-70E740481C1C}">
                <a14:useLocalDpi xmlns:a14="http://schemas.microsoft.com/office/drawing/2010/main" val="0"/>
              </a:ext>
            </a:extLst>
          </a:blip>
          <a:srcRect t="10181" b="10587"/>
          <a:stretch/>
        </p:blipFill>
        <p:spPr>
          <a:xfrm>
            <a:off x="1437284" y="2426743"/>
            <a:ext cx="6429542" cy="3820655"/>
          </a:xfrm>
          <a:prstGeom prst="rect">
            <a:avLst/>
          </a:prstGeom>
          <a:ln>
            <a:solidFill>
              <a:srgbClr val="000000"/>
            </a:solidFill>
          </a:ln>
        </p:spPr>
      </p:pic>
      <p:sp>
        <p:nvSpPr>
          <p:cNvPr id="2" name="TextBox 1">
            <a:extLst>
              <a:ext uri="{FF2B5EF4-FFF2-40B4-BE49-F238E27FC236}">
                <a16:creationId xmlns:a16="http://schemas.microsoft.com/office/drawing/2014/main" id="{761FAE03-8D78-090C-2A2A-103AD9B98F04}"/>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7" name="Picture 6" descr="2 Product Safety.jpg">
            <a:extLst>
              <a:ext uri="{FF2B5EF4-FFF2-40B4-BE49-F238E27FC236}">
                <a16:creationId xmlns:a16="http://schemas.microsoft.com/office/drawing/2014/main" id="{1DBED267-23CD-C470-F041-21A909E460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
        <p:nvSpPr>
          <p:cNvPr id="15" name="TextBox 14">
            <a:extLst>
              <a:ext uri="{FF2B5EF4-FFF2-40B4-BE49-F238E27FC236}">
                <a16:creationId xmlns:a16="http://schemas.microsoft.com/office/drawing/2014/main" id="{8DDA3A56-1082-C2ED-5421-BD62EAC4B64E}"/>
              </a:ext>
            </a:extLst>
          </p:cNvPr>
          <p:cNvSpPr txBox="1"/>
          <p:nvPr/>
        </p:nvSpPr>
        <p:spPr>
          <a:xfrm>
            <a:off x="1449984" y="5139402"/>
            <a:ext cx="6400800" cy="1107996"/>
          </a:xfrm>
          <a:prstGeom prst="rect">
            <a:avLst/>
          </a:prstGeom>
          <a:solidFill>
            <a:srgbClr val="FFFFFF"/>
          </a:solidFill>
          <a:ln w="76200" cmpd="sng">
            <a:solidFill>
              <a:srgbClr val="1F458C"/>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Stronger government oversight would have saved lives by ensuring that GM installed the anti-sway bar as standard equipment.</a:t>
            </a:r>
          </a:p>
        </p:txBody>
      </p:sp>
    </p:spTree>
    <p:extLst>
      <p:ext uri="{BB962C8B-B14F-4D97-AF65-F5344CB8AC3E}">
        <p14:creationId xmlns:p14="http://schemas.microsoft.com/office/powerpoint/2010/main" val="39474208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6906" y="2043238"/>
            <a:ext cx="8645384" cy="4508927"/>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Government guides firms and holds them accountable to produce reliably</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safe goods and services, and it provides accurate information so people can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make informed choices.</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Products can cause harm to consumers, but…</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stifle creativity and ingenuity with </a:t>
            </a:r>
          </a:p>
          <a:p>
            <a:pPr marL="295275"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burdensome and inefficient bureaucracy led by amateurs.</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a:t>
            </a:r>
            <a:r>
              <a:rPr lang="en-US" sz="1500" dirty="0">
                <a:solidFill>
                  <a:prstClr val="black"/>
                </a:solidFill>
                <a:latin typeface="Avenir Book" panose="02000503020000020003" pitchFamily="2" charset="0"/>
              </a:rPr>
              <a:t>irresponsibly lead to tragic and </a:t>
            </a:r>
          </a:p>
          <a:p>
            <a:pPr marL="288925" defTabSz="457200" eaLnBrk="0" fontAlgn="auto" hangingPunct="0">
              <a:spcBef>
                <a:spcPts val="0"/>
              </a:spcBef>
              <a:spcAft>
                <a:spcPts val="0"/>
              </a:spcAft>
              <a:buClr>
                <a:srgbClr val="001F74"/>
              </a:buClr>
              <a:buSzPct val="112000"/>
            </a:pPr>
            <a:r>
              <a:rPr lang="en-US" sz="1500" dirty="0">
                <a:solidFill>
                  <a:prstClr val="black"/>
                </a:solidFill>
                <a:latin typeface="Avenir Book" panose="02000503020000020003" pitchFamily="2" charset="0"/>
              </a:rPr>
              <a:t>preventable catastrophes, and steep costs for those low prices. </a:t>
            </a:r>
          </a:p>
          <a:p>
            <a:pPr defTabSz="457200" eaLnBrk="0" fontAlgn="auto" hangingPunct="0">
              <a:spcBef>
                <a:spcPts val="1200"/>
              </a:spcBef>
              <a:spcAft>
                <a:spcPts val="0"/>
              </a:spcAft>
              <a:buClr>
                <a:srgbClr val="001F74"/>
              </a:buClr>
              <a:buSzPct val="112000"/>
            </a:pPr>
            <a:r>
              <a:rPr lang="en-US" sz="2200" dirty="0">
                <a:solidFill>
                  <a:srgbClr val="3F281F"/>
                </a:solidFill>
                <a:latin typeface="Tw Cen MT"/>
                <a:ea typeface="Avenir Medium" charset="0"/>
                <a:cs typeface="Avenir Medium" charset="0"/>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Strengthen product safety regulations to ensure the </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protection people want: </a:t>
            </a:r>
          </a:p>
          <a:p>
            <a:pPr marL="228600" indent="-228600" defTabSz="457200" eaLnBrk="0" fontAlgn="auto" hangingPunct="0">
              <a:spcBef>
                <a:spcPts val="60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Expand government agencies to protect consumers. </a:t>
            </a:r>
          </a:p>
          <a:p>
            <a:pPr marL="228600" indent="-228600" defTabSz="457200" eaLnBrk="0" fontAlgn="auto" hangingPunct="0">
              <a:spcBef>
                <a:spcPts val="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Hold firms accountable to do the right thing.</a:t>
            </a:r>
          </a:p>
        </p:txBody>
      </p:sp>
      <p:sp>
        <p:nvSpPr>
          <p:cNvPr id="6" name="TextBox 5">
            <a:extLst>
              <a:ext uri="{FF2B5EF4-FFF2-40B4-BE49-F238E27FC236}">
                <a16:creationId xmlns:a16="http://schemas.microsoft.com/office/drawing/2014/main" id="{1CECB913-0E76-D438-4353-5966FC033556}"/>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9" name="Rectangle 8">
            <a:extLst>
              <a:ext uri="{FF2B5EF4-FFF2-40B4-BE49-F238E27FC236}">
                <a16:creationId xmlns:a16="http://schemas.microsoft.com/office/drawing/2014/main" id="{2F322185-980D-427B-3412-BD986511C79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2B38C808-7291-2D12-0761-A93C9E2EC9A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4027DF7-93C9-78CA-3405-81B60C4E5074}"/>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5" name="TextBox 14">
            <a:extLst>
              <a:ext uri="{FF2B5EF4-FFF2-40B4-BE49-F238E27FC236}">
                <a16:creationId xmlns:a16="http://schemas.microsoft.com/office/drawing/2014/main" id="{FE712567-1760-9ED4-4B97-84E5CC47B3D3}"/>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sp>
        <p:nvSpPr>
          <p:cNvPr id="19" name="Rectangle 18">
            <a:extLst>
              <a:ext uri="{FF2B5EF4-FFF2-40B4-BE49-F238E27FC236}">
                <a16:creationId xmlns:a16="http://schemas.microsoft.com/office/drawing/2014/main" id="{FF945D78-1A51-51EC-D603-C516FC7BEA77}"/>
              </a:ext>
            </a:extLst>
          </p:cNvPr>
          <p:cNvSpPr/>
          <p:nvPr/>
        </p:nvSpPr>
        <p:spPr>
          <a:xfrm>
            <a:off x="6096001" y="6589896"/>
            <a:ext cx="2989354" cy="215444"/>
          </a:xfrm>
          <a:prstGeom prst="rect">
            <a:avLst/>
          </a:prstGeom>
        </p:spPr>
        <p:txBody>
          <a:bodyPr wrap="square">
            <a:spAutoFit/>
          </a:bodyPr>
          <a:lstStyle/>
          <a:p>
            <a:pPr defTabSz="457200" fontAlgn="auto">
              <a:spcBef>
                <a:spcPts val="0"/>
              </a:spcBef>
              <a:spcAft>
                <a:spcPts val="0"/>
              </a:spcAft>
              <a:defRPr/>
            </a:pPr>
            <a:r>
              <a:rPr lang="de-DE" sz="800" kern="0" dirty="0" err="1">
                <a:solidFill>
                  <a:srgbClr val="000000"/>
                </a:solidFill>
                <a:latin typeface="Avenir Book" panose="02000503020000020003" pitchFamily="2" charset="0"/>
                <a:ea typeface="Avenir Book" charset="0"/>
                <a:cs typeface="Avenir Book" charset="0"/>
                <a:sym typeface="Arial" pitchFamily="-106" charset="0"/>
              </a:rPr>
              <a:t>From</a:t>
            </a:r>
            <a:r>
              <a:rPr lang="de-DE" sz="800" kern="0" dirty="0">
                <a:solidFill>
                  <a:srgbClr val="000000"/>
                </a:solidFill>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Second Edition Copyright © 2023</a:t>
            </a:r>
            <a:endParaRPr lang="en-US" sz="800" dirty="0">
              <a:solidFill>
                <a:srgbClr val="000000"/>
              </a:solidFill>
              <a:latin typeface="Avenir Book" panose="02000503020000020003" pitchFamily="2" charset="0"/>
              <a:cs typeface="Arial"/>
            </a:endParaRPr>
          </a:p>
        </p:txBody>
      </p:sp>
      <p:pic>
        <p:nvPicPr>
          <p:cNvPr id="18" name="Picture 17">
            <a:extLst>
              <a:ext uri="{FF2B5EF4-FFF2-40B4-BE49-F238E27FC236}">
                <a16:creationId xmlns:a16="http://schemas.microsoft.com/office/drawing/2014/main" id="{7ADC6B2E-41DD-9089-A709-024C3B1F79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5088" y="4065198"/>
            <a:ext cx="2980267" cy="2514600"/>
          </a:xfrm>
          <a:prstGeom prst="rect">
            <a:avLst/>
          </a:prstGeom>
        </p:spPr>
      </p:pic>
      <p:pic>
        <p:nvPicPr>
          <p:cNvPr id="21" name="Picture 20">
            <a:extLst>
              <a:ext uri="{FF2B5EF4-FFF2-40B4-BE49-F238E27FC236}">
                <a16:creationId xmlns:a16="http://schemas.microsoft.com/office/drawing/2014/main" id="{387F8DE3-7E0C-FC48-F623-7B888CB4F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5088" y="4062965"/>
            <a:ext cx="2980267" cy="2514600"/>
          </a:xfrm>
          <a:prstGeom prst="rect">
            <a:avLst/>
          </a:prstGeom>
        </p:spPr>
      </p:pic>
      <p:sp>
        <p:nvSpPr>
          <p:cNvPr id="3" name="TextBox 2">
            <a:extLst>
              <a:ext uri="{FF2B5EF4-FFF2-40B4-BE49-F238E27FC236}">
                <a16:creationId xmlns:a16="http://schemas.microsoft.com/office/drawing/2014/main" id="{4BE9DA90-3448-D839-EEB7-DD2E1C977734}"/>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4" name="Picture 3" descr="2 Product Safety.jpg">
            <a:extLst>
              <a:ext uri="{FF2B5EF4-FFF2-40B4-BE49-F238E27FC236}">
                <a16:creationId xmlns:a16="http://schemas.microsoft.com/office/drawing/2014/main" id="{02791FCC-E922-C9C0-EECC-01B4BC92C0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Tree>
    <p:extLst>
      <p:ext uri="{BB962C8B-B14F-4D97-AF65-F5344CB8AC3E}">
        <p14:creationId xmlns:p14="http://schemas.microsoft.com/office/powerpoint/2010/main" val="142731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2000"/>
                                        <p:tgtEl>
                                          <p:spTgt spid="2">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2000"/>
                                        <p:tgtEl>
                                          <p:spTgt spid="2">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2000"/>
                                        <p:tgtEl>
                                          <p:spTgt spid="2">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2000"/>
                                        <p:tgtEl>
                                          <p:spTgt spid="2">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2000"/>
                                        <p:tgtEl>
                                          <p:spTgt spid="2">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20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2000"/>
                                        <p:tgtEl>
                                          <p:spTgt spid="2">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fade">
                                      <p:cBhvr>
                                        <p:cTn id="45" dur="2000"/>
                                        <p:tgtEl>
                                          <p:spTgt spid="2">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animEffect transition="in" filter="fade">
                                      <p:cBhvr>
                                        <p:cTn id="50" dur="2000"/>
                                        <p:tgtEl>
                                          <p:spTgt spid="2">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animEffect transition="in" filter="fade">
                                      <p:cBhvr>
                                        <p:cTn id="53" dur="2000"/>
                                        <p:tgtEl>
                                          <p:spTgt spid="2">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2">
                                            <p:txEl>
                                              <p:pRg st="12" end="12"/>
                                            </p:txEl>
                                          </p:spTgt>
                                        </p:tgtEl>
                                        <p:attrNameLst>
                                          <p:attrName>style.visibility</p:attrName>
                                        </p:attrNameLst>
                                      </p:cBhvr>
                                      <p:to>
                                        <p:strVal val="visible"/>
                                      </p:to>
                                    </p:set>
                                    <p:animEffect transition="in" filter="fade">
                                      <p:cBhvr>
                                        <p:cTn id="56" dur="2000"/>
                                        <p:tgtEl>
                                          <p:spTgt spid="2">
                                            <p:txEl>
                                              <p:pRg st="12" end="1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
                                            <p:txEl>
                                              <p:pRg st="13" end="13"/>
                                            </p:txEl>
                                          </p:spTgt>
                                        </p:tgtEl>
                                        <p:attrNameLst>
                                          <p:attrName>style.visibility</p:attrName>
                                        </p:attrNameLst>
                                      </p:cBhvr>
                                      <p:to>
                                        <p:strVal val="visible"/>
                                      </p:to>
                                    </p:set>
                                    <p:animEffect transition="in" filter="fade">
                                      <p:cBhvr>
                                        <p:cTn id="61" dur="2000"/>
                                        <p:tgtEl>
                                          <p:spTgt spid="2">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
                                            <p:txEl>
                                              <p:pRg st="14" end="14"/>
                                            </p:txEl>
                                          </p:spTgt>
                                        </p:tgtEl>
                                        <p:attrNameLst>
                                          <p:attrName>style.visibility</p:attrName>
                                        </p:attrNameLst>
                                      </p:cBhvr>
                                      <p:to>
                                        <p:strVal val="visible"/>
                                      </p:to>
                                    </p:set>
                                    <p:animEffect transition="in" filter="fade">
                                      <p:cBhvr>
                                        <p:cTn id="66" dur="2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2" name="Picture 1" descr="2 Product Safety.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5199"/>
            <a:ext cx="602133" cy="602133"/>
          </a:xfrm>
          <a:prstGeom prst="rect">
            <a:avLst/>
          </a:prstGeom>
        </p:spPr>
      </p:pic>
      <p:sp>
        <p:nvSpPr>
          <p:cNvPr id="4" name="TextBox 3"/>
          <p:cNvSpPr txBox="1"/>
          <p:nvPr/>
        </p:nvSpPr>
        <p:spPr>
          <a:xfrm>
            <a:off x="58645" y="1136526"/>
            <a:ext cx="8841252" cy="5652830"/>
          </a:xfrm>
          <a:prstGeom prst="rect">
            <a:avLst/>
          </a:prstGeom>
          <a:noFill/>
        </p:spPr>
        <p:txBody>
          <a:bodyPr wrap="square" rtlCol="0">
            <a:spAutoFit/>
          </a:bodyPr>
          <a:lstStyle/>
          <a:p>
            <a:pPr marL="174625" indent="-163513">
              <a:spcBef>
                <a:spcPts val="300"/>
              </a:spcBef>
            </a:pPr>
            <a:r>
              <a:rPr lang="en-US" sz="1600" baseline="30000" dirty="0">
                <a:solidFill>
                  <a:srgbClr val="001F75"/>
                </a:solidFill>
                <a:effectLst/>
                <a:latin typeface="Avenir Book" panose="02000503020000020003" pitchFamily="2" charset="0"/>
              </a:rPr>
              <a:t>1. </a:t>
            </a:r>
            <a:r>
              <a:rPr lang="en-US" sz="1600" baseline="30000" dirty="0">
                <a:effectLst/>
                <a:latin typeface="Avenir Book" panose="02000503020000020003" pitchFamily="2" charset="0"/>
              </a:rPr>
              <a:t>Do you trust that the toy you bought doesn’t have lead paint on it? You can trust it because we have product safety regulations and government agencies to enforce them. It’s a fact of life that sometimes products can cause harm. But we mitigate the risks through sensible safety standards. We’re fortunate to have a government with the resources and reach to do this work for us. We don’t have to wait for catastrophes to happen to get the level of protection we want.</a:t>
            </a:r>
          </a:p>
          <a:p>
            <a:pPr marL="174625" indent="-163513">
              <a:spcBef>
                <a:spcPts val="300"/>
              </a:spcBef>
            </a:pPr>
            <a:r>
              <a:rPr lang="en-US" sz="1600" baseline="30000" dirty="0">
                <a:solidFill>
                  <a:srgbClr val="001F75"/>
                </a:solidFill>
                <a:effectLst/>
                <a:latin typeface="Avenir Book" panose="02000503020000020003" pitchFamily="2" charset="0"/>
              </a:rPr>
              <a:t>2. </a:t>
            </a:r>
            <a:r>
              <a:rPr lang="en-US" sz="1600" baseline="30000" dirty="0">
                <a:effectLst/>
                <a:latin typeface="Avenir Book" panose="02000503020000020003" pitchFamily="2" charset="0"/>
              </a:rPr>
              <a:t>Money can’t buy you happiness, and it can’t give you back your life if you’re killed in a terrible accident because of an unsafe product. That’s why I have no problem paying a little bit more in taxes and slightly higher prices to be able to have products that won’t harm or kill me or my loved ones—or anyone else. When government and business come together to create more safety in our products, the whole society benefits, and we all live happier, healthier, and longer lives.</a:t>
            </a:r>
          </a:p>
          <a:p>
            <a:pPr marL="174625" indent="-163513">
              <a:spcBef>
                <a:spcPts val="300"/>
              </a:spcBef>
            </a:pPr>
            <a:r>
              <a:rPr lang="en-US" sz="1600" baseline="30000" dirty="0">
                <a:solidFill>
                  <a:srgbClr val="001F75"/>
                </a:solidFill>
                <a:effectLst/>
                <a:latin typeface="Avenir Book" panose="02000503020000020003" pitchFamily="2" charset="0"/>
              </a:rPr>
              <a:t>3. </a:t>
            </a:r>
            <a:r>
              <a:rPr lang="en-US" sz="1600" baseline="30000" dirty="0">
                <a:effectLst/>
                <a:latin typeface="Avenir Book" panose="02000503020000020003" pitchFamily="2" charset="0"/>
              </a:rPr>
              <a:t>Radicals, firms in democratic socialism end up making nothing but dull wooden toys because product safety councils of “stakeholders” decide what firms can produce and how they can make it. We all end up living in a nightmare scenario of over-caution. Toasters can catch fire? We’d better learn to heat our bread on sticks over the flame. The few products that do make it through the maze of the hazard assessment protocols might be safer, but we won’t have anything that we actually want.</a:t>
            </a:r>
          </a:p>
          <a:p>
            <a:pPr marL="174625" indent="-163513">
              <a:spcBef>
                <a:spcPts val="300"/>
              </a:spcBef>
            </a:pPr>
            <a:r>
              <a:rPr lang="en-US" sz="1600" baseline="30000" dirty="0">
                <a:solidFill>
                  <a:srgbClr val="001F75"/>
                </a:solidFill>
                <a:effectLst/>
                <a:latin typeface="Avenir Book" panose="02000503020000020003" pitchFamily="2" charset="0"/>
              </a:rPr>
              <a:t>4. </a:t>
            </a:r>
            <a:r>
              <a:rPr lang="en-US" sz="1600" baseline="30000" dirty="0">
                <a:effectLst/>
                <a:latin typeface="Avenir Book" panose="02000503020000020003" pitchFamily="2" charset="0"/>
              </a:rPr>
              <a:t>The radicals have once again come up with a genius idea: use government to make products safer. Thank you for supporting consumer protection agencies, which we already have! Without boring ourselves to death in endless product safety council meetings, fair-market capitalism has efficient government agencies with the expertise and power to oversee and enforce regulations. We can have it all without overthrowing capitalism, and that means safe products in the most wealth-generating economic system ever created.</a:t>
            </a:r>
          </a:p>
          <a:p>
            <a:pPr marL="174625" indent="-163513">
              <a:spcBef>
                <a:spcPts val="300"/>
              </a:spcBef>
            </a:pPr>
            <a:r>
              <a:rPr lang="en-US" sz="1600" baseline="30000" dirty="0">
                <a:solidFill>
                  <a:srgbClr val="001F75"/>
                </a:solidFill>
                <a:effectLst/>
                <a:latin typeface="Avenir Book" panose="02000503020000020003" pitchFamily="2" charset="0"/>
              </a:rPr>
              <a:t>5. </a:t>
            </a:r>
            <a:r>
              <a:rPr lang="en-US" sz="1600" baseline="30000" dirty="0">
                <a:effectLst/>
                <a:latin typeface="Avenir Book" panose="02000503020000020003" pitchFamily="2" charset="0"/>
              </a:rPr>
              <a:t>Conservatives say the free market naturally brings us safe products, but we hear in the news every day about products that harm and even kill people. Maybe in the long run the market would bring us safe products, but in the meantime, people are getting sick, being maimed, and dying. Some firms promise anything to get you to buy their product, but they deliberately don’t tell you about the possible negative side effects. Government makes products safer by holding firms accountable to give full disclosures to consumers.</a:t>
            </a:r>
          </a:p>
          <a:p>
            <a:pPr marL="174625" indent="-163513">
              <a:spcBef>
                <a:spcPts val="300"/>
              </a:spcBef>
            </a:pPr>
            <a:r>
              <a:rPr lang="en-US" sz="1600" baseline="30000" dirty="0">
                <a:solidFill>
                  <a:srgbClr val="001F75"/>
                </a:solidFill>
                <a:effectLst/>
                <a:latin typeface="Avenir Book" panose="02000503020000020003" pitchFamily="2" charset="0"/>
              </a:rPr>
              <a:t>6. </a:t>
            </a:r>
            <a:r>
              <a:rPr lang="en-US" sz="1600" baseline="30000" dirty="0">
                <a:effectLst/>
                <a:latin typeface="Avenir Book" panose="02000503020000020003" pitchFamily="2" charset="0"/>
              </a:rPr>
              <a:t>You conservatives claim that consumer safety regulations do nothing more than create red tape and raise prices. Would you rather have a cheaper product that could make you sick or kill you? Or would you rather have a slightly more expensive but safer product? You are in denial about the true price of those “cheaper” products: the hospital bills, the missed work because of injuries and illness, and the funeral costs when unsafe products lead to death.</a:t>
            </a:r>
          </a:p>
          <a:p>
            <a:pPr marL="174625" indent="-163513">
              <a:spcBef>
                <a:spcPts val="300"/>
              </a:spcBef>
            </a:pPr>
            <a:r>
              <a:rPr lang="en-US" sz="1600" baseline="30000" dirty="0">
                <a:solidFill>
                  <a:srgbClr val="0006B2"/>
                </a:solidFill>
                <a:effectLst/>
                <a:latin typeface="Avenir Book" panose="02000503020000020003" pitchFamily="2" charset="0"/>
              </a:rPr>
              <a:t>7. </a:t>
            </a:r>
            <a:r>
              <a:rPr lang="en-US" sz="1600" baseline="30000" dirty="0">
                <a:effectLst/>
                <a:latin typeface="Avenir Book" panose="02000503020000020003" pitchFamily="2" charset="0"/>
              </a:rPr>
              <a:t>Our federal agencies can collect and disseminate the information about product safety that we as individuals would never be able to gather on our own. It would be impossible for an individual to amass the data necessary to do a comparative analysis for every product used in daily life. Government works for us and gets it done, and we each pay a few tax dollars to get this lifesaving service. It’s a great deal. We should be grateful to live in a country where we have consumer protection agencies.</a:t>
            </a:r>
          </a:p>
          <a:p>
            <a:pPr marL="174625" indent="-163513">
              <a:spcBef>
                <a:spcPts val="300"/>
              </a:spcBef>
            </a:pPr>
            <a:r>
              <a:rPr lang="en-US" sz="1600" baseline="30000" dirty="0">
                <a:solidFill>
                  <a:srgbClr val="001F75"/>
                </a:solidFill>
                <a:effectLst/>
                <a:latin typeface="Avenir Book" panose="02000503020000020003" pitchFamily="2" charset="0"/>
              </a:rPr>
              <a:t>8. </a:t>
            </a:r>
            <a:r>
              <a:rPr lang="en-US" sz="1600" baseline="30000" dirty="0">
                <a:effectLst/>
                <a:latin typeface="Avenir Book" panose="02000503020000020003" pitchFamily="2" charset="0"/>
              </a:rPr>
              <a:t>In capitalism, firms are motivated to make us what we want, but sometimes their products have design flaws, or the inputs they use are tainted, or the assembly is faulty. Firms get sued, and they lose money and their good reputations. Consumer protection agencies help them by creating safety standards. Because all firms must follow the same regulations, no one suffers from unfair competition. Businesses thrive and consumers stay safe thanks to the public-private partnership.</a:t>
            </a:r>
          </a:p>
        </p:txBody>
      </p:sp>
      <p:sp>
        <p:nvSpPr>
          <p:cNvPr id="7" name="TextBox 6">
            <a:extLst>
              <a:ext uri="{FF2B5EF4-FFF2-40B4-BE49-F238E27FC236}">
                <a16:creationId xmlns:a16="http://schemas.microsoft.com/office/drawing/2014/main" id="{5F10E2A5-353A-9504-F1E7-41398125DDA4}"/>
              </a:ext>
            </a:extLst>
          </p:cNvPr>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Product Safety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001F75"/>
                </a:solidFill>
                <a:latin typeface="Avenir Book" panose="02000503020000020003" pitchFamily="2" charset="0"/>
                <a:ea typeface=""/>
                <a:cs typeface=""/>
              </a:rPr>
              <a:t>Liberal </a:t>
            </a:r>
          </a:p>
        </p:txBody>
      </p:sp>
      <p:sp>
        <p:nvSpPr>
          <p:cNvPr id="8" name="Rectangle 7">
            <a:extLst>
              <a:ext uri="{FF2B5EF4-FFF2-40B4-BE49-F238E27FC236}">
                <a16:creationId xmlns:a16="http://schemas.microsoft.com/office/drawing/2014/main" id="{81B5F48F-CF2B-AE95-871A-1929E22D25E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B3E29280-F38F-9B8B-3E30-8F4077D395B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1F2E1BE-DC16-D988-F257-01010A5B40F2}"/>
              </a:ext>
            </a:extLst>
          </p:cNvPr>
          <p:cNvSpPr/>
          <p:nvPr/>
        </p:nvSpPr>
        <p:spPr>
          <a:xfrm>
            <a:off x="6096001" y="6589896"/>
            <a:ext cx="2989354" cy="215444"/>
          </a:xfrm>
          <a:prstGeom prst="rect">
            <a:avLst/>
          </a:prstGeom>
        </p:spPr>
        <p:txBody>
          <a:bodyPr wrap="square">
            <a:spAutoFit/>
          </a:bodyPr>
          <a:lstStyle/>
          <a:p>
            <a:pPr defTabSz="457200" fontAlgn="auto">
              <a:spcBef>
                <a:spcPts val="0"/>
              </a:spcBef>
              <a:spcAft>
                <a:spcPts val="0"/>
              </a:spcAft>
              <a:defRPr/>
            </a:pPr>
            <a:r>
              <a:rPr lang="de-DE" sz="800" kern="0" dirty="0" err="1">
                <a:solidFill>
                  <a:srgbClr val="000000"/>
                </a:solidFill>
                <a:latin typeface="Avenir Book" panose="02000503020000020003" pitchFamily="2" charset="0"/>
                <a:ea typeface="Avenir Book" charset="0"/>
                <a:cs typeface="Avenir Book" charset="0"/>
                <a:sym typeface="Arial" pitchFamily="-106" charset="0"/>
              </a:rPr>
              <a:t>From</a:t>
            </a:r>
            <a:r>
              <a:rPr lang="de-DE" sz="800" kern="0" dirty="0">
                <a:solidFill>
                  <a:srgbClr val="000000"/>
                </a:solidFill>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Second Edition Copyright © 2023</a:t>
            </a:r>
            <a:endParaRPr lang="en-US" sz="800" dirty="0">
              <a:solidFill>
                <a:srgbClr val="000000"/>
              </a:solidFill>
              <a:latin typeface="Avenir Book" panose="02000503020000020003" pitchFamily="2" charset="0"/>
              <a:cs typeface="Arial"/>
            </a:endParaRPr>
          </a:p>
        </p:txBody>
      </p:sp>
    </p:spTree>
    <p:extLst>
      <p:ext uri="{BB962C8B-B14F-4D97-AF65-F5344CB8AC3E}">
        <p14:creationId xmlns:p14="http://schemas.microsoft.com/office/powerpoint/2010/main" val="115164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006E8E-AC06-3225-5DE7-251656A0B0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2" name="Rectangle 11">
            <a:extLst>
              <a:ext uri="{FF2B5EF4-FFF2-40B4-BE49-F238E27FC236}">
                <a16:creationId xmlns:a16="http://schemas.microsoft.com/office/drawing/2014/main" id="{49B063E1-CF49-FF0A-A1E0-88160B9EE9D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8E127681-4619-366A-CFAF-95212769877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BFC56FA-74D5-D749-3499-489ECE567C35}"/>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5" name="TextBox 14">
            <a:extLst>
              <a:ext uri="{FF2B5EF4-FFF2-40B4-BE49-F238E27FC236}">
                <a16:creationId xmlns:a16="http://schemas.microsoft.com/office/drawing/2014/main" id="{303A2663-3A30-9289-3D9A-DA450CEBE8B7}"/>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6" name="TextBox 15">
            <a:extLst>
              <a:ext uri="{FF2B5EF4-FFF2-40B4-BE49-F238E27FC236}">
                <a16:creationId xmlns:a16="http://schemas.microsoft.com/office/drawing/2014/main" id="{7FE997E6-BC99-DA5E-989D-9E35D0AFBB6D}"/>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sp>
        <p:nvSpPr>
          <p:cNvPr id="3" name="TextBox 2">
            <a:extLst>
              <a:ext uri="{FF2B5EF4-FFF2-40B4-BE49-F238E27FC236}">
                <a16:creationId xmlns:a16="http://schemas.microsoft.com/office/drawing/2014/main" id="{743BDE30-2A73-C3A6-4A07-70B9CED25B40}"/>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4" name="Picture 3" descr="2 Product Safety.jpg">
            <a:extLst>
              <a:ext uri="{FF2B5EF4-FFF2-40B4-BE49-F238E27FC236}">
                <a16:creationId xmlns:a16="http://schemas.microsoft.com/office/drawing/2014/main" id="{F0FFADE3-4947-BBF3-D37A-46C65DB231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pic>
        <p:nvPicPr>
          <p:cNvPr id="5" name="Picture 4">
            <a:extLst>
              <a:ext uri="{FF2B5EF4-FFF2-40B4-BE49-F238E27FC236}">
                <a16:creationId xmlns:a16="http://schemas.microsoft.com/office/drawing/2014/main" id="{8937B1D9-C9D5-FEF2-07C0-B420DE427496}"/>
              </a:ext>
            </a:extLst>
          </p:cNvPr>
          <p:cNvPicPr>
            <a:picLocks noChangeAspect="1"/>
          </p:cNvPicPr>
          <p:nvPr/>
        </p:nvPicPr>
        <p:blipFill rotWithShape="1">
          <a:blip r:embed="rId3">
            <a:extLst>
              <a:ext uri="{28A0092B-C50C-407E-A947-70E740481C1C}">
                <a14:useLocalDpi xmlns:a14="http://schemas.microsoft.com/office/drawing/2010/main" val="0"/>
              </a:ext>
            </a:extLst>
          </a:blip>
          <a:srcRect t="10181" b="10587"/>
          <a:stretch/>
        </p:blipFill>
        <p:spPr>
          <a:xfrm>
            <a:off x="1437284" y="2426743"/>
            <a:ext cx="6429542" cy="3820655"/>
          </a:xfrm>
          <a:prstGeom prst="rect">
            <a:avLst/>
          </a:prstGeom>
          <a:ln>
            <a:solidFill>
              <a:srgbClr val="000000"/>
            </a:solidFill>
          </a:ln>
        </p:spPr>
      </p:pic>
      <p:sp>
        <p:nvSpPr>
          <p:cNvPr id="7" name="TextBox 6">
            <a:extLst>
              <a:ext uri="{FF2B5EF4-FFF2-40B4-BE49-F238E27FC236}">
                <a16:creationId xmlns:a16="http://schemas.microsoft.com/office/drawing/2014/main" id="{6FD942C0-D8DD-C873-FBFE-C296BA8A3E30}"/>
              </a:ext>
            </a:extLst>
          </p:cNvPr>
          <p:cNvSpPr txBox="1"/>
          <p:nvPr/>
        </p:nvSpPr>
        <p:spPr>
          <a:xfrm>
            <a:off x="1449984" y="5106101"/>
            <a:ext cx="6400800" cy="1107996"/>
          </a:xfrm>
          <a:prstGeom prst="rect">
            <a:avLst/>
          </a:prstGeom>
          <a:solidFill>
            <a:srgbClr val="FFFFFF"/>
          </a:solidFill>
          <a:ln w="76200" cmpd="sng">
            <a:solidFill>
              <a:srgbClr val="6BC497"/>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GM was pressured to cheap out and make an extra penny of profit by not installing the anti-sway bar. People died because of capitalism. </a:t>
            </a:r>
          </a:p>
        </p:txBody>
      </p:sp>
    </p:spTree>
    <p:extLst>
      <p:ext uri="{BB962C8B-B14F-4D97-AF65-F5344CB8AC3E}">
        <p14:creationId xmlns:p14="http://schemas.microsoft.com/office/powerpoint/2010/main" val="206955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6745" y="2065581"/>
            <a:ext cx="8842077" cy="4739759"/>
          </a:xfrm>
          <a:prstGeom prst="rect">
            <a:avLst/>
          </a:prstGeom>
          <a:solidFill>
            <a:srgbClr val="F7F4F2"/>
          </a:solid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r>
              <a:rPr lang="en-US" sz="1600" dirty="0">
                <a:solidFill>
                  <a:prstClr val="black"/>
                </a:solidFill>
                <a:latin typeface="Avenir Book" panose="02000503020000020003" pitchFamily="2" charset="0"/>
              </a:rPr>
              <a:t>We have safe and innovative products because we harness the expertise of </a:t>
            </a:r>
          </a:p>
          <a:p>
            <a:r>
              <a:rPr lang="en-US" sz="1600" dirty="0">
                <a:solidFill>
                  <a:prstClr val="black"/>
                </a:solidFill>
                <a:latin typeface="Avenir Book" panose="02000503020000020003" pitchFamily="2" charset="0"/>
              </a:rPr>
              <a:t>many stakeholders to make sure firms are both supported and held accountable.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Products can cause harm to consumers, but…</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harm consumers because in free-market </a:t>
            </a:r>
          </a:p>
          <a:p>
            <a:pPr marL="28892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capitalism unsafe products are inevitable and even acceptable </a:t>
            </a:r>
          </a:p>
          <a:p>
            <a:pPr marL="28892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when cost-effective.</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lull us into a false sense of security because </a:t>
            </a:r>
          </a:p>
          <a:p>
            <a:pPr marL="28892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capitalism always leads firms to value profit over the safety of people.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SOLUTION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Replace product safety regulations in capitalism with product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safety council policies in democratic socialism to ensure the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protection that people want: </a:t>
            </a:r>
          </a:p>
          <a:p>
            <a:pPr marL="228600" indent="-228600" defTabSz="457200" eaLnBrk="0" fontAlgn="auto" hangingPunct="0">
              <a:spcBef>
                <a:spcPts val="60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Establish hazard assessment protocols. </a:t>
            </a:r>
          </a:p>
          <a:p>
            <a:pPr marL="228600" indent="-228600" defTabSz="457200" eaLnBrk="0" fontAlgn="auto" hangingPunct="0">
              <a:spcBef>
                <a:spcPts val="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Firms have buy-in to produce safe products.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831" y="4070408"/>
            <a:ext cx="2444524" cy="2514600"/>
          </a:xfrm>
          <a:prstGeom prst="rect">
            <a:avLst/>
          </a:prstGeom>
        </p:spPr>
      </p:pic>
      <p:sp>
        <p:nvSpPr>
          <p:cNvPr id="6" name="Rectangle 5">
            <a:extLst>
              <a:ext uri="{FF2B5EF4-FFF2-40B4-BE49-F238E27FC236}">
                <a16:creationId xmlns:a16="http://schemas.microsoft.com/office/drawing/2014/main" id="{2E16BBF7-E2B3-2690-EF6B-03340FE5543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14E55ED0-9FD4-E598-597A-C534C185A1D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4FD670D-C3E1-CD4D-D48B-2F73A52DB593}"/>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1" name="TextBox 10">
            <a:extLst>
              <a:ext uri="{FF2B5EF4-FFF2-40B4-BE49-F238E27FC236}">
                <a16:creationId xmlns:a16="http://schemas.microsoft.com/office/drawing/2014/main" id="{E04F99C1-B66F-F65D-78EF-7EF9CA2DFC79}"/>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4" name="TextBox 13">
            <a:extLst>
              <a:ext uri="{FF2B5EF4-FFF2-40B4-BE49-F238E27FC236}">
                <a16:creationId xmlns:a16="http://schemas.microsoft.com/office/drawing/2014/main" id="{C48BF0A4-1ADE-279D-CE9A-4B40110DE73A}"/>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sp>
        <p:nvSpPr>
          <p:cNvPr id="17" name="Rectangle 16">
            <a:extLst>
              <a:ext uri="{FF2B5EF4-FFF2-40B4-BE49-F238E27FC236}">
                <a16:creationId xmlns:a16="http://schemas.microsoft.com/office/drawing/2014/main" id="{92962F3F-029A-BC82-F727-CC07FCB71EAA}"/>
              </a:ext>
            </a:extLst>
          </p:cNvPr>
          <p:cNvSpPr/>
          <p:nvPr/>
        </p:nvSpPr>
        <p:spPr>
          <a:xfrm>
            <a:off x="6096001" y="6589896"/>
            <a:ext cx="2989354" cy="215444"/>
          </a:xfrm>
          <a:prstGeom prst="rect">
            <a:avLst/>
          </a:prstGeom>
        </p:spPr>
        <p:txBody>
          <a:bodyPr wrap="square">
            <a:spAutoFit/>
          </a:bodyPr>
          <a:lstStyle/>
          <a:p>
            <a:pPr defTabSz="457200" fontAlgn="auto">
              <a:spcBef>
                <a:spcPts val="0"/>
              </a:spcBef>
              <a:spcAft>
                <a:spcPts val="0"/>
              </a:spcAft>
              <a:defRPr/>
            </a:pPr>
            <a:r>
              <a:rPr lang="de-DE" sz="800" kern="0" dirty="0" err="1">
                <a:solidFill>
                  <a:srgbClr val="000000"/>
                </a:solidFill>
                <a:latin typeface="Avenir Book" panose="02000503020000020003" pitchFamily="2" charset="0"/>
                <a:ea typeface="Avenir Book" charset="0"/>
                <a:cs typeface="Avenir Book" charset="0"/>
                <a:sym typeface="Arial" pitchFamily="-106" charset="0"/>
              </a:rPr>
              <a:t>From</a:t>
            </a:r>
            <a:r>
              <a:rPr lang="de-DE" sz="800" kern="0" dirty="0">
                <a:solidFill>
                  <a:srgbClr val="000000"/>
                </a:solidFill>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Second Edition Copyright © 2023</a:t>
            </a:r>
            <a:endParaRPr lang="en-US" sz="800" dirty="0">
              <a:solidFill>
                <a:srgbClr val="000000"/>
              </a:solidFill>
              <a:latin typeface="Avenir Book" panose="02000503020000020003" pitchFamily="2" charset="0"/>
              <a:cs typeface="Arial"/>
            </a:endParaRPr>
          </a:p>
        </p:txBody>
      </p:sp>
      <p:sp>
        <p:nvSpPr>
          <p:cNvPr id="3" name="TextBox 2">
            <a:extLst>
              <a:ext uri="{FF2B5EF4-FFF2-40B4-BE49-F238E27FC236}">
                <a16:creationId xmlns:a16="http://schemas.microsoft.com/office/drawing/2014/main" id="{A92559FB-F71B-CB94-E477-0CB9C60BAAC1}"/>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4" name="Picture 3" descr="2 Product Safety.jpg">
            <a:extLst>
              <a:ext uri="{FF2B5EF4-FFF2-40B4-BE49-F238E27FC236}">
                <a16:creationId xmlns:a16="http://schemas.microsoft.com/office/drawing/2014/main" id="{A0265F39-0909-820D-8340-7042611C0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Tree>
    <p:extLst>
      <p:ext uri="{BB962C8B-B14F-4D97-AF65-F5344CB8AC3E}">
        <p14:creationId xmlns:p14="http://schemas.microsoft.com/office/powerpoint/2010/main" val="203504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2000"/>
                                        <p:tgtEl>
                                          <p:spTgt spid="2">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2000"/>
                                        <p:tgtEl>
                                          <p:spTgt spid="2">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20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fade">
                                      <p:cBhvr>
                                        <p:cTn id="40" dur="2000"/>
                                        <p:tgtEl>
                                          <p:spTgt spid="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2000"/>
                                        <p:tgtEl>
                                          <p:spTgt spid="2">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20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2000"/>
                                        <p:tgtEl>
                                          <p:spTgt spid="2">
                                            <p:txEl>
                                              <p:pRg st="12" end="1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
                                            <p:txEl>
                                              <p:pRg st="13" end="13"/>
                                            </p:txEl>
                                          </p:spTgt>
                                        </p:tgtEl>
                                        <p:attrNameLst>
                                          <p:attrName>style.visibility</p:attrName>
                                        </p:attrNameLst>
                                      </p:cBhvr>
                                      <p:to>
                                        <p:strVal val="visible"/>
                                      </p:to>
                                    </p:set>
                                    <p:animEffect transition="in" filter="fade">
                                      <p:cBhvr>
                                        <p:cTn id="54" dur="2000"/>
                                        <p:tgtEl>
                                          <p:spTgt spid="2">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xEl>
                                              <p:pRg st="14" end="14"/>
                                            </p:txEl>
                                          </p:spTgt>
                                        </p:tgtEl>
                                        <p:attrNameLst>
                                          <p:attrName>style.visibility</p:attrName>
                                        </p:attrNameLst>
                                      </p:cBhvr>
                                      <p:to>
                                        <p:strVal val="visible"/>
                                      </p:to>
                                    </p:set>
                                    <p:animEffect transition="in" filter="fade">
                                      <p:cBhvr>
                                        <p:cTn id="59" dur="2000"/>
                                        <p:tgtEl>
                                          <p:spTgt spid="2">
                                            <p:txEl>
                                              <p:pRg st="14" end="1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
                                            <p:txEl>
                                              <p:pRg st="15" end="15"/>
                                            </p:txEl>
                                          </p:spTgt>
                                        </p:tgtEl>
                                        <p:attrNameLst>
                                          <p:attrName>style.visibility</p:attrName>
                                        </p:attrNameLst>
                                      </p:cBhvr>
                                      <p:to>
                                        <p:strVal val="visible"/>
                                      </p:to>
                                    </p:set>
                                    <p:animEffect transition="in" filter="fade">
                                      <p:cBhvr>
                                        <p:cTn id="64"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Box 3"/>
          <p:cNvSpPr txBox="1"/>
          <p:nvPr/>
        </p:nvSpPr>
        <p:spPr>
          <a:xfrm>
            <a:off x="151374" y="1185125"/>
            <a:ext cx="8841252" cy="5729774"/>
          </a:xfrm>
          <a:prstGeom prst="rect">
            <a:avLst/>
          </a:prstGeom>
          <a:noFill/>
        </p:spPr>
        <p:txBody>
          <a:bodyPr wrap="square" rtlCol="0">
            <a:spAutoFit/>
          </a:bodyPr>
          <a:lstStyle/>
          <a:p>
            <a:pPr marL="174625" indent="-163513">
              <a:spcBef>
                <a:spcPts val="300"/>
              </a:spcBef>
            </a:pPr>
            <a:r>
              <a:rPr lang="en-US" sz="1600" baseline="30000" dirty="0">
                <a:solidFill>
                  <a:srgbClr val="5EC287"/>
                </a:solidFill>
                <a:effectLst/>
                <a:latin typeface="Avenir Book" panose="02000503020000020003" pitchFamily="2" charset="0"/>
              </a:rPr>
              <a:t>1. </a:t>
            </a:r>
            <a:r>
              <a:rPr lang="en-US" sz="1600" baseline="30000" dirty="0">
                <a:effectLst/>
                <a:latin typeface="Avenir Book" panose="02000503020000020003" pitchFamily="2" charset="0"/>
              </a:rPr>
              <a:t>I want to live in a society where I can trust that the products I use won’t harm me. Is that too much to ask? Apparently, it is—in capitalism! There’s only one way to really be sure firms are committed to making us the safest possible products, and that’s through democratic socialism. Firms are pressured to do the right thing because while profit is important to any business, it’s never more important than people’s well-being.</a:t>
            </a:r>
          </a:p>
          <a:p>
            <a:pPr marL="174625" indent="-163513">
              <a:spcBef>
                <a:spcPts val="300"/>
              </a:spcBef>
            </a:pPr>
            <a:r>
              <a:rPr lang="en-US" sz="1600" baseline="30000" dirty="0">
                <a:solidFill>
                  <a:srgbClr val="5EC287"/>
                </a:solidFill>
                <a:effectLst/>
                <a:latin typeface="Avenir Book" panose="02000503020000020003" pitchFamily="2" charset="0"/>
              </a:rPr>
              <a:t>2. </a:t>
            </a:r>
            <a:r>
              <a:rPr lang="en-US" sz="1600" baseline="30000" dirty="0">
                <a:effectLst/>
                <a:latin typeface="Avenir Book" panose="02000503020000020003" pitchFamily="2" charset="0"/>
              </a:rPr>
              <a:t>I’m tired of worrying that my phone is giving me a brain tumor or that the airbag in my car might kill my</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passenger. We all want to sleep peacefully at night knowing the products in our lives aren’t making us sick or harming our loved ones. And we all want to sleep peacefully at  night knowing that the products we make aren’t causing harm. We can have this when our economic system values the well-being of all.</a:t>
            </a:r>
          </a:p>
          <a:p>
            <a:pPr marL="174625" indent="-163513">
              <a:spcBef>
                <a:spcPts val="300"/>
              </a:spcBef>
            </a:pPr>
            <a:r>
              <a:rPr lang="en-US" sz="1600" baseline="30000" dirty="0">
                <a:solidFill>
                  <a:srgbClr val="5EC287"/>
                </a:solidFill>
                <a:effectLst/>
                <a:latin typeface="Avenir Book" panose="02000503020000020003" pitchFamily="2" charset="0"/>
              </a:rPr>
              <a:t>3. </a:t>
            </a:r>
            <a:r>
              <a:rPr lang="en-US" sz="1600" baseline="30000" dirty="0">
                <a:effectLst/>
                <a:latin typeface="Avenir Book" panose="02000503020000020003" pitchFamily="2" charset="0"/>
              </a:rPr>
              <a:t>The conservative idea to leave it alone really leaves the fox in charge of the hen house. It won’t make us safer; it will do the opposite—because in free-market capitalism, profit is the incentive for firms to act. They cheap out and cut corners on safety in order to boost their bottom lines and beat out the competition. Again and again, we hear about firms who did the math and concluded that harming their customers was more profitable than making their products safe—even factoring in the high cost of lawsuits.</a:t>
            </a:r>
          </a:p>
          <a:p>
            <a:pPr marL="174625" indent="-163513">
              <a:spcBef>
                <a:spcPts val="300"/>
              </a:spcBef>
            </a:pPr>
            <a:r>
              <a:rPr lang="en-US" sz="1600" baseline="30000" dirty="0">
                <a:solidFill>
                  <a:srgbClr val="5EC287"/>
                </a:solidFill>
                <a:effectLst/>
                <a:latin typeface="Avenir Book" panose="02000503020000020003" pitchFamily="2" charset="0"/>
              </a:rPr>
              <a:t>4. </a:t>
            </a:r>
            <a:r>
              <a:rPr lang="en-US" sz="1600" baseline="30000" dirty="0">
                <a:effectLst/>
                <a:latin typeface="Avenir Book" panose="02000503020000020003" pitchFamily="2" charset="0"/>
              </a:rPr>
              <a:t>Conservatives, you say the free market gives us what we want, but the last time I checked, no one wants toxic chemicals in their food, airbags that kill front-seat passengers, or toys coated in lead paint. Your simple-minded idea that the market naturally self-adjusts to give us the safety we want is incredibly dangerous. How many will first have to die? When it’s in our power to prevent tragedies, we absolutely should.</a:t>
            </a:r>
          </a:p>
          <a:p>
            <a:pPr marL="174625" indent="-163513">
              <a:spcBef>
                <a:spcPts val="300"/>
              </a:spcBef>
            </a:pPr>
            <a:r>
              <a:rPr lang="en-US" sz="1600" baseline="30000" dirty="0">
                <a:solidFill>
                  <a:srgbClr val="5EC287"/>
                </a:solidFill>
                <a:effectLst/>
                <a:latin typeface="Avenir Book" panose="02000503020000020003" pitchFamily="2" charset="0"/>
              </a:rPr>
              <a:t>5. </a:t>
            </a:r>
            <a:r>
              <a:rPr lang="en-US" sz="1600" baseline="30000" dirty="0">
                <a:effectLst/>
                <a:latin typeface="Avenir Book" panose="02000503020000020003" pitchFamily="2" charset="0"/>
              </a:rPr>
              <a:t>No amount of liberal regulations or oversight will ever fix the problem of unsafe products because fair-market capitalism has a fatal flaw: top-down governance. Politicians aren’t held accountable to their constituents, and they are routinely corrupted by campaign contributions. Firms hire lobbyists to make sure that laws are written in their favor so they can make more profit at the expense of our safety. In the end, it’s the people who suffer with injuries and deaths that could have—and should have—been avoided.</a:t>
            </a:r>
          </a:p>
          <a:p>
            <a:pPr marL="174625" indent="-163513">
              <a:spcBef>
                <a:spcPts val="300"/>
              </a:spcBef>
            </a:pPr>
            <a:r>
              <a:rPr lang="en-US" sz="1600" baseline="30000" dirty="0">
                <a:solidFill>
                  <a:srgbClr val="5EC287"/>
                </a:solidFill>
                <a:effectLst/>
                <a:latin typeface="Avenir Book" panose="02000503020000020003" pitchFamily="2" charset="0"/>
              </a:rPr>
              <a:t>6. </a:t>
            </a:r>
            <a:r>
              <a:rPr lang="en-US" sz="1600" baseline="30000" dirty="0">
                <a:effectLst/>
                <a:latin typeface="Avenir Book" panose="02000503020000020003" pitchFamily="2" charset="0"/>
              </a:rPr>
              <a:t>Liberals, face facts: your alphabet soup of consumer protection agencies hasn’t solved the problem of unsafe products, and it never will. Government acts like the school disciplinarian, giving corporations detention and a slap on the wrist, but those firms are willing to risk being fined and continue to make unsafe products when it brings them more profit. That’s business as usual in capitalism. The liberal idea of government regulation doesn’t ensure our safety because it’s a top-down solution in a profit-driven system.</a:t>
            </a:r>
          </a:p>
          <a:p>
            <a:pPr marL="174625" indent="-163513">
              <a:spcBef>
                <a:spcPts val="300"/>
              </a:spcBef>
            </a:pPr>
            <a:r>
              <a:rPr lang="en-US" sz="1600" baseline="30000" dirty="0">
                <a:solidFill>
                  <a:srgbClr val="5EC287"/>
                </a:solidFill>
                <a:effectLst/>
                <a:latin typeface="Avenir Book" panose="02000503020000020003" pitchFamily="2" charset="0"/>
              </a:rPr>
              <a:t>7. </a:t>
            </a:r>
            <a:r>
              <a:rPr lang="en-US" sz="1600" baseline="30000" dirty="0">
                <a:effectLst/>
                <a:latin typeface="Avenir Book" panose="02000503020000020003" pitchFamily="2" charset="0"/>
              </a:rPr>
              <a:t>Product safety councils bring together the people who have the most knowledge and experience about the product and about safety, including experts from industry, firms, consumer groups, and government. Because diverse stakeholders work together, we get the highest level of safety. Government officials convene and facilitate product safety councils and advocate for their policies in Congress, the state legislature, and so on. Good ideas percolate up and become our nation’s policies, so we all have buy-in.</a:t>
            </a:r>
          </a:p>
          <a:p>
            <a:pPr marL="174625" indent="-163513">
              <a:spcBef>
                <a:spcPts val="300"/>
              </a:spcBef>
            </a:pPr>
            <a:r>
              <a:rPr lang="en-US" sz="1600" baseline="30000" dirty="0">
                <a:solidFill>
                  <a:srgbClr val="5EC287"/>
                </a:solidFill>
                <a:effectLst/>
                <a:latin typeface="Avenir Book" panose="02000503020000020003" pitchFamily="2" charset="0"/>
              </a:rPr>
              <a:t>8. </a:t>
            </a:r>
            <a:r>
              <a:rPr lang="en-US" sz="1600" baseline="30000" dirty="0">
                <a:effectLst/>
                <a:latin typeface="Avenir Book" panose="02000503020000020003" pitchFamily="2" charset="0"/>
              </a:rPr>
              <a:t>In democratic socialism we can trust that the products we use were made with our best interests in mind. Product safety councils’ hazard assessment protocols guide firms to create safer products. When a new product is designed and manufactured, teams of experts assist firms to make sure there are no dangerous flaws that could cause harm. This is good for firms and for society because we get the safety we want, and firms get the support they need when they launch new and redesigned products.</a:t>
            </a:r>
          </a:p>
          <a:p>
            <a:pPr marL="342900" indent="-342900" defTabSz="457200" fontAlgn="auto">
              <a:spcBef>
                <a:spcPts val="600"/>
              </a:spcBef>
              <a:spcAft>
                <a:spcPts val="0"/>
              </a:spcAft>
              <a:buClr>
                <a:srgbClr val="5DC387"/>
              </a:buClr>
              <a:buFont typeface="+mj-lt"/>
              <a:buAutoNum type="arabicPeriod"/>
            </a:pPr>
            <a:endParaRPr lang="en-US" sz="1600" baseline="30000" dirty="0">
              <a:solidFill>
                <a:prstClr val="black"/>
              </a:solidFill>
              <a:latin typeface="Avenir Book" panose="02000503020000020003" pitchFamily="2" charset="0"/>
              <a:ea typeface=""/>
              <a:cs typeface="Avenir Medium" charset="0"/>
            </a:endParaRPr>
          </a:p>
        </p:txBody>
      </p:sp>
      <p:pic>
        <p:nvPicPr>
          <p:cNvPr id="6" name="Picture 5" descr="2 Product Safety.jpg">
            <a:extLst>
              <a:ext uri="{FF2B5EF4-FFF2-40B4-BE49-F238E27FC236}">
                <a16:creationId xmlns:a16="http://schemas.microsoft.com/office/drawing/2014/main" id="{E039CC0B-3DCD-85DB-471E-0F8F35D11B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5199"/>
            <a:ext cx="602133" cy="602133"/>
          </a:xfrm>
          <a:prstGeom prst="rect">
            <a:avLst/>
          </a:prstGeom>
        </p:spPr>
      </p:pic>
      <p:sp>
        <p:nvSpPr>
          <p:cNvPr id="7" name="TextBox 6">
            <a:extLst>
              <a:ext uri="{FF2B5EF4-FFF2-40B4-BE49-F238E27FC236}">
                <a16:creationId xmlns:a16="http://schemas.microsoft.com/office/drawing/2014/main" id="{ABB9052C-C5A5-5081-0D03-768494C63BD9}"/>
              </a:ext>
            </a:extLst>
          </p:cNvPr>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Product Safety Talking Points: </a:t>
            </a:r>
            <a:r>
              <a:rPr lang="en-US" sz="3200" baseline="30000" dirty="0">
                <a:solidFill>
                  <a:srgbClr val="5EC287"/>
                </a:solidFill>
                <a:latin typeface="Avenir Book" panose="02000503020000020003" pitchFamily="2" charset="0"/>
                <a:ea typeface=""/>
                <a:cs typeface=""/>
              </a:rPr>
              <a:t>Radical</a:t>
            </a:r>
            <a:endParaRPr lang="en-US" sz="3200" baseline="30000" dirty="0">
              <a:solidFill>
                <a:srgbClr val="001F75"/>
              </a:solidFill>
              <a:latin typeface="Avenir Book" panose="02000503020000020003" pitchFamily="2" charset="0"/>
              <a:ea typeface=""/>
              <a:cs typeface=""/>
            </a:endParaRPr>
          </a:p>
        </p:txBody>
      </p:sp>
      <p:sp>
        <p:nvSpPr>
          <p:cNvPr id="8" name="Rectangle 7">
            <a:extLst>
              <a:ext uri="{FF2B5EF4-FFF2-40B4-BE49-F238E27FC236}">
                <a16:creationId xmlns:a16="http://schemas.microsoft.com/office/drawing/2014/main" id="{40EB2F4E-A9A4-7685-5E8D-817566C3187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81C360DF-457D-0D91-E36D-DCB2C529FDF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FBBCC1A-7E78-BA20-20A0-95CD26763437}"/>
              </a:ext>
            </a:extLst>
          </p:cNvPr>
          <p:cNvSpPr/>
          <p:nvPr/>
        </p:nvSpPr>
        <p:spPr>
          <a:xfrm>
            <a:off x="6096001" y="6589896"/>
            <a:ext cx="2989354" cy="215444"/>
          </a:xfrm>
          <a:prstGeom prst="rect">
            <a:avLst/>
          </a:prstGeom>
        </p:spPr>
        <p:txBody>
          <a:bodyPr wrap="square">
            <a:spAutoFit/>
          </a:bodyPr>
          <a:lstStyle/>
          <a:p>
            <a:pPr defTabSz="457200" fontAlgn="auto">
              <a:spcBef>
                <a:spcPts val="0"/>
              </a:spcBef>
              <a:spcAft>
                <a:spcPts val="0"/>
              </a:spcAft>
              <a:defRPr/>
            </a:pPr>
            <a:r>
              <a:rPr lang="de-DE" sz="800" kern="0" dirty="0" err="1">
                <a:solidFill>
                  <a:srgbClr val="000000"/>
                </a:solidFill>
                <a:latin typeface="Avenir Book" panose="02000503020000020003" pitchFamily="2" charset="0"/>
                <a:ea typeface="Avenir Book" charset="0"/>
                <a:cs typeface="Avenir Book" charset="0"/>
                <a:sym typeface="Arial" pitchFamily="-106" charset="0"/>
              </a:rPr>
              <a:t>From</a:t>
            </a:r>
            <a:r>
              <a:rPr lang="de-DE" sz="800" kern="0" dirty="0">
                <a:solidFill>
                  <a:srgbClr val="000000"/>
                </a:solidFill>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Second Edition Copyright © 2023</a:t>
            </a:r>
            <a:endParaRPr lang="en-US" sz="800" dirty="0">
              <a:solidFill>
                <a:srgbClr val="000000"/>
              </a:solidFill>
              <a:latin typeface="Avenir Book" panose="02000503020000020003" pitchFamily="2" charset="0"/>
              <a:cs typeface="Arial"/>
            </a:endParaRPr>
          </a:p>
        </p:txBody>
      </p:sp>
    </p:spTree>
    <p:extLst>
      <p:ext uri="{BB962C8B-B14F-4D97-AF65-F5344CB8AC3E}">
        <p14:creationId xmlns:p14="http://schemas.microsoft.com/office/powerpoint/2010/main" val="824212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3EB073-B2FD-593C-C433-F4A5681F9293}"/>
              </a:ext>
            </a:extLst>
          </p:cNvPr>
          <p:cNvPicPr>
            <a:picLocks noChangeAspect="1"/>
          </p:cNvPicPr>
          <p:nvPr/>
        </p:nvPicPr>
        <p:blipFill rotWithShape="1">
          <a:blip r:embed="rId2">
            <a:extLst>
              <a:ext uri="{28A0092B-C50C-407E-A947-70E740481C1C}">
                <a14:useLocalDpi xmlns:a14="http://schemas.microsoft.com/office/drawing/2010/main" val="0"/>
              </a:ext>
            </a:extLst>
          </a:blip>
          <a:srcRect t="10181" b="10587"/>
          <a:stretch/>
        </p:blipFill>
        <p:spPr>
          <a:xfrm>
            <a:off x="1437284" y="2426743"/>
            <a:ext cx="6429542" cy="3820655"/>
          </a:xfrm>
          <a:prstGeom prst="rect">
            <a:avLst/>
          </a:prstGeom>
          <a:ln>
            <a:solidFill>
              <a:srgbClr val="000000"/>
            </a:solidFill>
          </a:ln>
        </p:spPr>
      </p:pic>
      <p:sp>
        <p:nvSpPr>
          <p:cNvPr id="3"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Helvetica Neue"/>
              <a:cs typeface="Tw Cen MT"/>
            </a:endParaRPr>
          </a:p>
        </p:txBody>
      </p:sp>
      <p:sp>
        <p:nvSpPr>
          <p:cNvPr id="2" name="Rectangle 1">
            <a:extLst>
              <a:ext uri="{FF2B5EF4-FFF2-40B4-BE49-F238E27FC236}">
                <a16:creationId xmlns:a16="http://schemas.microsoft.com/office/drawing/2014/main" id="{CAEC6BF2-2D57-80EA-C4E3-76943CA4057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3" name="Rectangle 12">
            <a:extLst>
              <a:ext uri="{FF2B5EF4-FFF2-40B4-BE49-F238E27FC236}">
                <a16:creationId xmlns:a16="http://schemas.microsoft.com/office/drawing/2014/main" id="{F19A7FE8-482E-0C83-DF08-325E84237FE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ED30C451-97A9-3A5A-F96A-DBB8C686377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D1E35EA-2800-9979-DCC6-A6DFECFCA932}"/>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6" name="TextBox 15">
            <a:extLst>
              <a:ext uri="{FF2B5EF4-FFF2-40B4-BE49-F238E27FC236}">
                <a16:creationId xmlns:a16="http://schemas.microsoft.com/office/drawing/2014/main" id="{96E3D280-5A5F-B744-C288-1AB1FB0D5C99}"/>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7" name="TextBox 16">
            <a:extLst>
              <a:ext uri="{FF2B5EF4-FFF2-40B4-BE49-F238E27FC236}">
                <a16:creationId xmlns:a16="http://schemas.microsoft.com/office/drawing/2014/main" id="{3DD57530-2E0F-5076-E8A8-4C11AF525EF6}"/>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sp>
        <p:nvSpPr>
          <p:cNvPr id="4" name="TextBox 3">
            <a:extLst>
              <a:ext uri="{FF2B5EF4-FFF2-40B4-BE49-F238E27FC236}">
                <a16:creationId xmlns:a16="http://schemas.microsoft.com/office/drawing/2014/main" id="{8682A5C3-04F8-22B0-3FCD-A7A0273364BA}"/>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5" name="Picture 4" descr="2 Product Safety.jpg">
            <a:extLst>
              <a:ext uri="{FF2B5EF4-FFF2-40B4-BE49-F238E27FC236}">
                <a16:creationId xmlns:a16="http://schemas.microsoft.com/office/drawing/2014/main" id="{7039C4CA-657D-6660-C234-6C123B9BB9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
        <p:nvSpPr>
          <p:cNvPr id="6" name="TextBox 5">
            <a:extLst>
              <a:ext uri="{FF2B5EF4-FFF2-40B4-BE49-F238E27FC236}">
                <a16:creationId xmlns:a16="http://schemas.microsoft.com/office/drawing/2014/main" id="{5A011334-05F0-C519-5C1B-0D6AE41B5E6D}"/>
              </a:ext>
            </a:extLst>
          </p:cNvPr>
          <p:cNvSpPr txBox="1"/>
          <p:nvPr/>
        </p:nvSpPr>
        <p:spPr>
          <a:xfrm>
            <a:off x="1466026" y="5139402"/>
            <a:ext cx="6400800" cy="1107996"/>
          </a:xfrm>
          <a:prstGeom prst="rect">
            <a:avLst/>
          </a:prstGeom>
          <a:solidFill>
            <a:srgbClr val="FFFFFF"/>
          </a:solidFill>
          <a:ln w="76200" cmpd="sng">
            <a:solidFill>
              <a:srgbClr val="C3273E"/>
            </a:solidFill>
          </a:ln>
        </p:spPr>
        <p:txBody>
          <a:bodyPr wrap="square" rtlCol="0">
            <a:spAutoFit/>
          </a:bodyPr>
          <a:lstStyle/>
          <a:p>
            <a:pPr algn="ctr" defTabSz="457200" fontAlgn="auto">
              <a:spcBef>
                <a:spcPts val="0"/>
              </a:spcBef>
              <a:spcAft>
                <a:spcPts val="0"/>
              </a:spcAft>
              <a:defRPr/>
            </a:pPr>
            <a:r>
              <a:rPr lang="en-US" sz="2200" dirty="0">
                <a:solidFill>
                  <a:srgbClr val="000000"/>
                </a:solidFill>
                <a:latin typeface="Avenir Medium" charset="0"/>
                <a:ea typeface="Avenir Medium" charset="0"/>
                <a:cs typeface="Avenir Medium" charset="0"/>
              </a:rPr>
              <a:t>GM respected customers by giving them the choice. They could read the reviews and decide for themselves whether to buy the anti-sway bar. </a:t>
            </a:r>
          </a:p>
        </p:txBody>
      </p:sp>
    </p:spTree>
    <p:extLst>
      <p:ext uri="{BB962C8B-B14F-4D97-AF65-F5344CB8AC3E}">
        <p14:creationId xmlns:p14="http://schemas.microsoft.com/office/powerpoint/2010/main" val="180359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9314" y="2290661"/>
            <a:ext cx="8602646" cy="4493538"/>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uFill>
                  <a:solidFill>
                    <a:srgbClr val="FFFFFF"/>
                  </a:solidFill>
                </a:u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Markets self-regulate to bring us the level of safety we want in products when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we are free to choose for ourselves. </a:t>
            </a:r>
          </a:p>
          <a:p>
            <a:pPr defTabSz="457200" eaLnBrk="0" fontAlgn="auto" hangingPunct="0">
              <a:spcBef>
                <a:spcPts val="1200"/>
              </a:spcBef>
              <a:spcAft>
                <a:spcPts val="0"/>
              </a:spcAft>
            </a:pPr>
            <a:r>
              <a:rPr lang="en-US" sz="2200" dirty="0">
                <a:solidFill>
                  <a:srgbClr val="3F281C"/>
                </a:solidFill>
                <a:latin typeface="Tw Cen MT"/>
                <a:ea typeface="Avenir Medium" charset="0"/>
                <a:cs typeface="Tw Cen MT"/>
              </a:rPr>
              <a:t>POLICY POSITION</a:t>
            </a:r>
            <a:endParaRPr lang="en-US" sz="2200" dirty="0">
              <a:solidFill>
                <a:srgbClr val="432B1C"/>
              </a:solidFill>
              <a:latin typeface="Tw Cen MT"/>
              <a:ea typeface="Avenir Medium" charset="0"/>
              <a:cs typeface="Tw Cen MT"/>
            </a:endParaRP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Products can cause harm to consumers, but . . . </a:t>
            </a: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result in a false sense of security, fewer </a:t>
            </a:r>
          </a:p>
          <a:p>
            <a:pPr marL="288925"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choices, squelched innovation, higher taxes, and higher prices. </a:t>
            </a: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are bad for business because they discourage</a:t>
            </a:r>
          </a:p>
          <a:p>
            <a:pPr marL="288925"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entrepreneurs and kill the drive for progress with endless </a:t>
            </a:r>
          </a:p>
          <a:p>
            <a:pPr marL="288925"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meetings and competing agendas.</a:t>
            </a:r>
          </a:p>
          <a:p>
            <a:pPr defTabSz="457200" eaLnBrk="0" fontAlgn="auto" hangingPunct="0">
              <a:spcBef>
                <a:spcPts val="1200"/>
              </a:spcBef>
              <a:spcAft>
                <a:spcPts val="0"/>
              </a:spcAft>
              <a:buClr>
                <a:srgbClr val="B20025"/>
              </a:buClr>
              <a:buSzPct val="112000"/>
            </a:pPr>
            <a:r>
              <a:rPr lang="en-US" sz="2200" dirty="0">
                <a:solidFill>
                  <a:srgbClr val="40281F"/>
                </a:solidFill>
                <a:latin typeface="Tw Cen MT"/>
                <a:ea typeface="Avenir Medium" charset="0"/>
                <a:cs typeface="Tw Cen MT"/>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Reject product safety regulations and replace them with </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unfettered price signals to ensure the protection people want: </a:t>
            </a:r>
          </a:p>
          <a:p>
            <a:pPr marL="228600" indent="-228600" defTabSz="457200" eaLnBrk="0" fontAlgn="auto" hangingPunct="0">
              <a:spcBef>
                <a:spcPts val="60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Markets for information emerge. </a:t>
            </a:r>
          </a:p>
          <a:p>
            <a:pPr marL="228600" indent="-228600" defTabSz="457200" eaLnBrk="0" fontAlgn="auto" hangingPunct="0">
              <a:spcBef>
                <a:spcPts val="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Consumer demand determines the safety of goods and services. </a:t>
            </a:r>
          </a:p>
        </p:txBody>
      </p:sp>
      <p:sp>
        <p:nvSpPr>
          <p:cNvPr id="3"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8" name="Rectangle 7">
            <a:extLst>
              <a:ext uri="{FF2B5EF4-FFF2-40B4-BE49-F238E27FC236}">
                <a16:creationId xmlns:a16="http://schemas.microsoft.com/office/drawing/2014/main" id="{6C066323-C456-37FF-FDA7-40D123B9DDB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0EA51661-6807-7EED-0932-BDD03065C36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5423301-9FD2-8C02-05CD-B4C699B56258}"/>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2" name="TextBox 11">
            <a:extLst>
              <a:ext uri="{FF2B5EF4-FFF2-40B4-BE49-F238E27FC236}">
                <a16:creationId xmlns:a16="http://schemas.microsoft.com/office/drawing/2014/main" id="{97CECB4F-1CFD-D24E-DCE0-80CB13CE1FF7}"/>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6" name="TextBox 15">
            <a:extLst>
              <a:ext uri="{FF2B5EF4-FFF2-40B4-BE49-F238E27FC236}">
                <a16:creationId xmlns:a16="http://schemas.microsoft.com/office/drawing/2014/main" id="{BE1A39E8-22F3-3D89-5020-30B37B05E0D7}"/>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30024"/>
                </a:solidFill>
                <a:latin typeface="Tw Cen MT"/>
                <a:ea typeface=""/>
                <a:cs typeface="Tw Cen MT"/>
              </a:rPr>
              <a:t>C</a:t>
            </a:r>
          </a:p>
        </p:txBody>
      </p:sp>
      <p:sp>
        <p:nvSpPr>
          <p:cNvPr id="19" name="Rectangle 18">
            <a:extLst>
              <a:ext uri="{FF2B5EF4-FFF2-40B4-BE49-F238E27FC236}">
                <a16:creationId xmlns:a16="http://schemas.microsoft.com/office/drawing/2014/main" id="{3782B761-A3A9-F6A6-C828-C894BCEDC938}"/>
              </a:ext>
            </a:extLst>
          </p:cNvPr>
          <p:cNvSpPr/>
          <p:nvPr/>
        </p:nvSpPr>
        <p:spPr>
          <a:xfrm>
            <a:off x="6096001" y="6589896"/>
            <a:ext cx="2989354" cy="215444"/>
          </a:xfrm>
          <a:prstGeom prst="rect">
            <a:avLst/>
          </a:prstGeom>
        </p:spPr>
        <p:txBody>
          <a:bodyPr wrap="square">
            <a:spAutoFit/>
          </a:bodyPr>
          <a:lstStyle/>
          <a:p>
            <a:pPr defTabSz="457200" fontAlgn="auto">
              <a:spcBef>
                <a:spcPts val="0"/>
              </a:spcBef>
              <a:spcAft>
                <a:spcPts val="0"/>
              </a:spcAft>
              <a:defRPr/>
            </a:pPr>
            <a:r>
              <a:rPr lang="de-DE" sz="800" kern="0" dirty="0" err="1">
                <a:solidFill>
                  <a:srgbClr val="000000"/>
                </a:solidFill>
                <a:latin typeface="Avenir Book" panose="02000503020000020003" pitchFamily="2" charset="0"/>
                <a:ea typeface="Avenir Book" charset="0"/>
                <a:cs typeface="Avenir Book" charset="0"/>
                <a:sym typeface="Arial" pitchFamily="-106" charset="0"/>
              </a:rPr>
              <a:t>From</a:t>
            </a:r>
            <a:r>
              <a:rPr lang="de-DE" sz="800" kern="0" dirty="0">
                <a:solidFill>
                  <a:srgbClr val="000000"/>
                </a:solidFill>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Second Edition Copyright © 2023</a:t>
            </a:r>
            <a:endParaRPr lang="en-US" sz="800" dirty="0">
              <a:solidFill>
                <a:srgbClr val="000000"/>
              </a:solidFill>
              <a:latin typeface="Avenir Book" panose="02000503020000020003" pitchFamily="2" charset="0"/>
              <a:cs typeface="Arial"/>
            </a:endParaRPr>
          </a:p>
        </p:txBody>
      </p:sp>
      <p:pic>
        <p:nvPicPr>
          <p:cNvPr id="5" name="Picture 4">
            <a:extLst>
              <a:ext uri="{FF2B5EF4-FFF2-40B4-BE49-F238E27FC236}">
                <a16:creationId xmlns:a16="http://schemas.microsoft.com/office/drawing/2014/main" id="{8CC6B44B-994A-469C-DB5A-881C238A8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779" y="4121016"/>
            <a:ext cx="2926080" cy="2468880"/>
          </a:xfrm>
          <a:prstGeom prst="rect">
            <a:avLst/>
          </a:prstGeom>
        </p:spPr>
      </p:pic>
      <p:pic>
        <p:nvPicPr>
          <p:cNvPr id="11" name="Picture 10">
            <a:extLst>
              <a:ext uri="{FF2B5EF4-FFF2-40B4-BE49-F238E27FC236}">
                <a16:creationId xmlns:a16="http://schemas.microsoft.com/office/drawing/2014/main" id="{B5552EDD-1370-563D-F228-834EDF1B1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4121016"/>
            <a:ext cx="2926080" cy="2468880"/>
          </a:xfrm>
          <a:prstGeom prst="rect">
            <a:avLst/>
          </a:prstGeom>
        </p:spPr>
      </p:pic>
      <p:sp>
        <p:nvSpPr>
          <p:cNvPr id="4" name="TextBox 3">
            <a:extLst>
              <a:ext uri="{FF2B5EF4-FFF2-40B4-BE49-F238E27FC236}">
                <a16:creationId xmlns:a16="http://schemas.microsoft.com/office/drawing/2014/main" id="{1C129AA7-ECD3-11D6-09CA-0623956177F3}"/>
              </a:ext>
            </a:extLst>
          </p:cNvPr>
          <p:cNvSpPr txBox="1"/>
          <p:nvPr/>
        </p:nvSpPr>
        <p:spPr>
          <a:xfrm>
            <a:off x="7511288" y="2046842"/>
            <a:ext cx="1597132" cy="546303"/>
          </a:xfrm>
          <a:prstGeom prst="rect">
            <a:avLst/>
          </a:prstGeom>
          <a:noFill/>
        </p:spPr>
        <p:txBody>
          <a:bodyPr wrap="square" rtlCol="0">
            <a:spAutoFit/>
          </a:bodyPr>
          <a:lstStyle/>
          <a:p>
            <a:pPr algn="ctr" defTabSz="457200" fontAlgn="auto">
              <a:lnSpc>
                <a:spcPts val="1700"/>
              </a:lnSpc>
              <a:spcBef>
                <a:spcPts val="0"/>
              </a:spcBef>
              <a:spcAft>
                <a:spcPts val="0"/>
              </a:spcAft>
            </a:pPr>
            <a:r>
              <a:rPr lang="en-US" sz="2200" dirty="0">
                <a:solidFill>
                  <a:srgbClr val="977D6B"/>
                </a:solidFill>
                <a:latin typeface="Tw Cen MT"/>
                <a:ea typeface=""/>
                <a:cs typeface="Tw Cen MT"/>
              </a:rPr>
              <a:t>Product</a:t>
            </a:r>
            <a:br>
              <a:rPr lang="en-US" sz="2200" dirty="0">
                <a:solidFill>
                  <a:srgbClr val="977D6B"/>
                </a:solidFill>
                <a:latin typeface="Tw Cen MT"/>
                <a:ea typeface=""/>
                <a:cs typeface="Tw Cen MT"/>
              </a:rPr>
            </a:br>
            <a:r>
              <a:rPr lang="en-US" sz="2200" dirty="0">
                <a:solidFill>
                  <a:srgbClr val="977D6B"/>
                </a:solidFill>
                <a:latin typeface="Tw Cen MT"/>
                <a:ea typeface=""/>
                <a:cs typeface="Tw Cen MT"/>
              </a:rPr>
              <a:t>Safety</a:t>
            </a:r>
          </a:p>
        </p:txBody>
      </p:sp>
      <p:pic>
        <p:nvPicPr>
          <p:cNvPr id="6" name="Picture 5" descr="2 Product Safety.jpg">
            <a:extLst>
              <a:ext uri="{FF2B5EF4-FFF2-40B4-BE49-F238E27FC236}">
                <a16:creationId xmlns:a16="http://schemas.microsoft.com/office/drawing/2014/main" id="{29D9449E-E69E-BE34-44AF-39D2B91B68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85497" y="425626"/>
            <a:ext cx="1600200" cy="1600200"/>
          </a:xfrm>
          <a:prstGeom prst="rect">
            <a:avLst/>
          </a:prstGeom>
        </p:spPr>
      </p:pic>
    </p:spTree>
    <p:extLst>
      <p:ext uri="{BB962C8B-B14F-4D97-AF65-F5344CB8AC3E}">
        <p14:creationId xmlns:p14="http://schemas.microsoft.com/office/powerpoint/2010/main" val="89068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2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20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2000"/>
                                        <p:tgtEl>
                                          <p:spTgt spid="2">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2000"/>
                                        <p:tgtEl>
                                          <p:spTgt spid="2">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2000"/>
                                        <p:tgtEl>
                                          <p:spTgt spid="2">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2000"/>
                                        <p:tgtEl>
                                          <p:spTgt spid="2">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fade">
                                      <p:cBhvr>
                                        <p:cTn id="45" dur="2000"/>
                                        <p:tgtEl>
                                          <p:spTgt spid="2">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animEffect transition="in" filter="fade">
                                      <p:cBhvr>
                                        <p:cTn id="50" dur="2000"/>
                                        <p:tgtEl>
                                          <p:spTgt spid="2">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
                                            <p:txEl>
                                              <p:pRg st="11" end="11"/>
                                            </p:txEl>
                                          </p:spTgt>
                                        </p:tgtEl>
                                        <p:attrNameLst>
                                          <p:attrName>style.visibility</p:attrName>
                                        </p:attrNameLst>
                                      </p:cBhvr>
                                      <p:to>
                                        <p:strVal val="visible"/>
                                      </p:to>
                                    </p:set>
                                    <p:animEffect transition="in" filter="fade">
                                      <p:cBhvr>
                                        <p:cTn id="55" dur="2000"/>
                                        <p:tgtEl>
                                          <p:spTgt spid="2">
                                            <p:txEl>
                                              <p:pRg st="11" end="11"/>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2">
                                            <p:txEl>
                                              <p:pRg st="12" end="12"/>
                                            </p:txEl>
                                          </p:spTgt>
                                        </p:tgtEl>
                                        <p:attrNameLst>
                                          <p:attrName>style.visibility</p:attrName>
                                        </p:attrNameLst>
                                      </p:cBhvr>
                                      <p:to>
                                        <p:strVal val="visible"/>
                                      </p:to>
                                    </p:set>
                                    <p:animEffect transition="in" filter="fade">
                                      <p:cBhvr>
                                        <p:cTn id="58" dur="2000"/>
                                        <p:tgtEl>
                                          <p:spTgt spid="2">
                                            <p:txEl>
                                              <p:pRg st="12" end="1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
                                            <p:txEl>
                                              <p:pRg st="13" end="13"/>
                                            </p:txEl>
                                          </p:spTgt>
                                        </p:tgtEl>
                                        <p:attrNameLst>
                                          <p:attrName>style.visibility</p:attrName>
                                        </p:attrNameLst>
                                      </p:cBhvr>
                                      <p:to>
                                        <p:strVal val="visible"/>
                                      </p:to>
                                    </p:set>
                                    <p:animEffect transition="in" filter="fade">
                                      <p:cBhvr>
                                        <p:cTn id="63" dur="2000"/>
                                        <p:tgtEl>
                                          <p:spTgt spid="2">
                                            <p:txEl>
                                              <p:pRg st="13" end="13"/>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
                                            <p:txEl>
                                              <p:pRg st="14" end="14"/>
                                            </p:txEl>
                                          </p:spTgt>
                                        </p:tgtEl>
                                        <p:attrNameLst>
                                          <p:attrName>style.visibility</p:attrName>
                                        </p:attrNameLst>
                                      </p:cBhvr>
                                      <p:to>
                                        <p:strVal val="visible"/>
                                      </p:to>
                                    </p:set>
                                    <p:animEffect transition="in" filter="fade">
                                      <p:cBhvr>
                                        <p:cTn id="68" dur="2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Box 3"/>
          <p:cNvSpPr txBox="1"/>
          <p:nvPr/>
        </p:nvSpPr>
        <p:spPr>
          <a:xfrm>
            <a:off x="58645" y="1159049"/>
            <a:ext cx="8742797" cy="5652830"/>
          </a:xfrm>
          <a:prstGeom prst="rect">
            <a:avLst/>
          </a:prstGeom>
          <a:noFill/>
        </p:spPr>
        <p:txBody>
          <a:bodyPr wrap="square" rtlCol="0">
            <a:spAutoFit/>
          </a:bodyPr>
          <a:lstStyle/>
          <a:p>
            <a:pPr marL="174625" indent="-163513">
              <a:spcBef>
                <a:spcPts val="300"/>
              </a:spcBef>
            </a:pPr>
            <a:r>
              <a:rPr lang="en-US" sz="1600" baseline="30000" dirty="0">
                <a:solidFill>
                  <a:srgbClr val="B30024"/>
                </a:solidFill>
                <a:effectLst/>
                <a:latin typeface="Avenir Book" panose="02000503020000020003" pitchFamily="2" charset="0"/>
              </a:rPr>
              <a:t>1. </a:t>
            </a:r>
            <a:r>
              <a:rPr lang="en-US" sz="1600" baseline="30000" dirty="0">
                <a:effectLst/>
                <a:latin typeface="Avenir Book" panose="02000503020000020003" pitchFamily="2" charset="0"/>
              </a:rPr>
              <a:t>The beauty of free-market capitalism is that all we have to do is leave markets alone and unsafe products will no longer be produced. The problem fixes itself because consumers vote with their dollars. They won’t buy the product, and then firms will either change the product to make it safe or they’ll make something else or the firm will go belly up. In any case, the unsafe product will no longer be a problem.</a:t>
            </a:r>
          </a:p>
          <a:p>
            <a:pPr marL="174625" indent="-163513">
              <a:spcBef>
                <a:spcPts val="300"/>
              </a:spcBef>
            </a:pPr>
            <a:r>
              <a:rPr lang="en-US" sz="1600" baseline="30000" dirty="0">
                <a:solidFill>
                  <a:srgbClr val="B30024"/>
                </a:solidFill>
                <a:effectLst/>
                <a:latin typeface="Avenir Book" panose="02000503020000020003" pitchFamily="2" charset="0"/>
              </a:rPr>
              <a:t>2. </a:t>
            </a:r>
            <a:r>
              <a:rPr lang="en-US" sz="1600" baseline="30000" dirty="0">
                <a:effectLst/>
                <a:latin typeface="Avenir Book" panose="02000503020000020003" pitchFamily="2" charset="0"/>
              </a:rPr>
              <a:t>The free market works because everyone is self-interested and therefore takes responsibility for their own decisions. We get the safety we want in products by doing the research. Before we purchase something new, we naturally look up the reviews. There are countless websites dedicated to giving us information that helps us make the best decisions for ourselves. We don’t need government to tell us what we can and cannot buy. We never have to trade our liberty for safety.</a:t>
            </a:r>
          </a:p>
          <a:p>
            <a:pPr marL="174625" indent="-163513">
              <a:spcBef>
                <a:spcPts val="300"/>
              </a:spcBef>
            </a:pPr>
            <a:r>
              <a:rPr lang="en-US" sz="1600" baseline="30000" dirty="0">
                <a:solidFill>
                  <a:srgbClr val="B30024"/>
                </a:solidFill>
                <a:effectLst/>
                <a:latin typeface="Avenir Book" panose="02000503020000020003" pitchFamily="2" charset="0"/>
              </a:rPr>
              <a:t>3. </a:t>
            </a:r>
            <a:r>
              <a:rPr lang="en-US" sz="1600" baseline="30000" dirty="0">
                <a:effectLst/>
                <a:latin typeface="Avenir Book" panose="02000503020000020003" pitchFamily="2" charset="0"/>
              </a:rPr>
              <a:t>You liberals think that the FDA and OSHA and all those other government agencies are keeping us safe, but they’re doing the opposite by giving consumers a false sense of security. You require people to wear seat belts, and then people drive faster because they feel invulnerable, which leads to more accidents. And all the red tape generated by those agencies keeps useful products from reaching the market because it takes so long to navigate the maze of safety regulations.</a:t>
            </a:r>
          </a:p>
          <a:p>
            <a:pPr marL="174625" indent="-163513">
              <a:spcBef>
                <a:spcPts val="300"/>
              </a:spcBef>
            </a:pPr>
            <a:r>
              <a:rPr lang="en-US" sz="1600" baseline="30000" dirty="0">
                <a:solidFill>
                  <a:srgbClr val="B30024"/>
                </a:solidFill>
                <a:effectLst/>
                <a:latin typeface="Avenir Book" panose="02000503020000020003" pitchFamily="2" charset="0"/>
              </a:rPr>
              <a:t>4. </a:t>
            </a:r>
            <a:r>
              <a:rPr lang="en-US" sz="1600" baseline="30000" dirty="0">
                <a:effectLst/>
                <a:latin typeface="Avenir Book" panose="02000503020000020003" pitchFamily="2" charset="0"/>
              </a:rPr>
              <a:t>I don’t need government agencies to tell me I shouldn’t let my baby play with something sharp. When we rely on the liberal nanny to tell us it’s safe to cross the street, we don’t take responsibility to learn to look both ways to make sure we won’t get hit by a bus. On top of that, all those government agencies</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limit innovation and choice—and cost us a bundle along the way when our taxes go up and prices for products skyrocket.</a:t>
            </a:r>
          </a:p>
          <a:p>
            <a:pPr marL="174625" indent="-163513">
              <a:spcBef>
                <a:spcPts val="300"/>
              </a:spcBef>
            </a:pPr>
            <a:r>
              <a:rPr lang="en-US" sz="1600" baseline="30000" dirty="0">
                <a:solidFill>
                  <a:srgbClr val="B30024"/>
                </a:solidFill>
                <a:effectLst/>
                <a:latin typeface="Avenir Book" panose="02000503020000020003" pitchFamily="2" charset="0"/>
              </a:rPr>
              <a:t>5. </a:t>
            </a:r>
            <a:r>
              <a:rPr lang="en-US" sz="1600" baseline="30000" dirty="0">
                <a:effectLst/>
                <a:latin typeface="Avenir Book" panose="02000503020000020003" pitchFamily="2" charset="0"/>
              </a:rPr>
              <a:t>Invention requires hard work and risk taking. In democratic socialism, you radicals create obstacles to both. First, there is no incentive to work hard because there is no profit motive. Second, those few who are still willing to be entrepreneurs run into the brick wall of product safety councils. When a new folding chair is invented, a stakeholder worries about the possibility of fingers getting pinched. The council then creates a slew of new hazard assessment protocols, and entrepreneurs just give up and go home.</a:t>
            </a:r>
          </a:p>
          <a:p>
            <a:pPr marL="174625" indent="-163513">
              <a:spcBef>
                <a:spcPts val="300"/>
              </a:spcBef>
            </a:pPr>
            <a:r>
              <a:rPr lang="en-US" sz="1600" baseline="30000" dirty="0">
                <a:solidFill>
                  <a:srgbClr val="B30024"/>
                </a:solidFill>
                <a:effectLst/>
                <a:latin typeface="Avenir Book" panose="02000503020000020003" pitchFamily="2" charset="0"/>
              </a:rPr>
              <a:t>6. </a:t>
            </a:r>
            <a:r>
              <a:rPr lang="en-US" sz="1600" baseline="30000" dirty="0">
                <a:effectLst/>
                <a:latin typeface="Avenir Book" panose="02000503020000020003" pitchFamily="2" charset="0"/>
              </a:rPr>
              <a:t>The radical idea to solicit everyone’s input about the safety of products is actually the fundamental premise of free-market capitalism. Price signals let each and every consumer express their needs and concerns about the level of safety they want by voting with their wallets. Unlike in democratic socialism, we achieve this outcome without time-wasting, soul-crushing committee meetings where nothing is ever decided and nothing ever gets made.</a:t>
            </a:r>
          </a:p>
          <a:p>
            <a:pPr marL="174625" indent="-163513">
              <a:spcBef>
                <a:spcPts val="300"/>
              </a:spcBef>
            </a:pPr>
            <a:r>
              <a:rPr lang="en-US" sz="1600" baseline="30000" dirty="0">
                <a:solidFill>
                  <a:srgbClr val="B30024"/>
                </a:solidFill>
                <a:effectLst/>
                <a:latin typeface="Avenir Book" panose="02000503020000020003" pitchFamily="2" charset="0"/>
              </a:rPr>
              <a:t>7. </a:t>
            </a:r>
            <a:r>
              <a:rPr lang="en-US" sz="1600" baseline="30000" dirty="0">
                <a:effectLst/>
                <a:latin typeface="Avenir Book" panose="02000503020000020003" pitchFamily="2" charset="0"/>
              </a:rPr>
              <a:t>In free-market capitalism, consumer demand drives markets. People do their own research and decide what products to buy. If they need or want more information, then a market for independent, unbiased product safety information will emerge. From the point of view of suppliers, it is beneficial to make safety information available because it improves their competitiveness. Firms voluntarily invest in the testing to ensure safer products because firms follow the profit motive, and safe products are good for business.</a:t>
            </a:r>
          </a:p>
          <a:p>
            <a:pPr marL="174625" indent="-163513">
              <a:spcBef>
                <a:spcPts val="300"/>
              </a:spcBef>
            </a:pPr>
            <a:r>
              <a:rPr lang="en-US" sz="1600" baseline="30000" dirty="0">
                <a:solidFill>
                  <a:srgbClr val="B30024"/>
                </a:solidFill>
                <a:effectLst/>
                <a:latin typeface="Avenir Book" panose="02000503020000020003" pitchFamily="2" charset="0"/>
              </a:rPr>
              <a:t>8. </a:t>
            </a:r>
            <a:r>
              <a:rPr lang="en-US" sz="1600" baseline="30000" dirty="0">
                <a:effectLst/>
                <a:latin typeface="Avenir Book" panose="02000503020000020003" pitchFamily="2" charset="0"/>
              </a:rPr>
              <a:t>When we leave the market alone, we get the level of product safety we want because people don’t buy products that hurt them. It’s that simple. So we don’t need any council or regulations to represent the needs and desires of consumers. Those are already communicated through the choices made every day when we decide what to buy and what not to buy. By ridding society of stifling government interference, everyone benefits. We get innovative products cheaper, faster—and safer, if that’s what we want.</a:t>
            </a:r>
          </a:p>
        </p:txBody>
      </p:sp>
      <p:pic>
        <p:nvPicPr>
          <p:cNvPr id="6" name="Picture 5" descr="2 Product Safety.jpg">
            <a:extLst>
              <a:ext uri="{FF2B5EF4-FFF2-40B4-BE49-F238E27FC236}">
                <a16:creationId xmlns:a16="http://schemas.microsoft.com/office/drawing/2014/main" id="{85C124DA-8386-8ED0-E1DD-B8F503C05A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5199"/>
            <a:ext cx="602133" cy="602133"/>
          </a:xfrm>
          <a:prstGeom prst="rect">
            <a:avLst/>
          </a:prstGeom>
        </p:spPr>
      </p:pic>
      <p:sp>
        <p:nvSpPr>
          <p:cNvPr id="7" name="TextBox 6">
            <a:extLst>
              <a:ext uri="{FF2B5EF4-FFF2-40B4-BE49-F238E27FC236}">
                <a16:creationId xmlns:a16="http://schemas.microsoft.com/office/drawing/2014/main" id="{0386715E-F8B5-45CE-9AF4-834F52F2F437}"/>
              </a:ext>
            </a:extLst>
          </p:cNvPr>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Product Safety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B20025"/>
                </a:solidFill>
                <a:latin typeface="Avenir Book" panose="02000503020000020003" pitchFamily="2" charset="0"/>
                <a:ea typeface=""/>
                <a:cs typeface=""/>
              </a:rPr>
              <a:t>Conservative</a:t>
            </a:r>
            <a:r>
              <a:rPr lang="en-US" sz="3200" baseline="30000" dirty="0">
                <a:solidFill>
                  <a:srgbClr val="001F75"/>
                </a:solidFill>
                <a:latin typeface="Avenir Book" panose="02000503020000020003" pitchFamily="2" charset="0"/>
                <a:ea typeface=""/>
                <a:cs typeface=""/>
              </a:rPr>
              <a:t> </a:t>
            </a:r>
          </a:p>
        </p:txBody>
      </p:sp>
      <p:sp>
        <p:nvSpPr>
          <p:cNvPr id="8" name="Rectangle 7">
            <a:extLst>
              <a:ext uri="{FF2B5EF4-FFF2-40B4-BE49-F238E27FC236}">
                <a16:creationId xmlns:a16="http://schemas.microsoft.com/office/drawing/2014/main" id="{E4B72598-882C-AD45-7117-DF21682675E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Product Safety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3745530E-84E7-2445-5DCC-1EBC15561CC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86C5B4A-1143-E2F3-4B9F-8E6E155189D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62805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42F17"/>
        </a:solidFill>
        <a:effectLst/>
      </p:bgPr>
    </p:bg>
    <p:spTree>
      <p:nvGrpSpPr>
        <p:cNvPr id="1" name="">
          <a:extLst>
            <a:ext uri="{FF2B5EF4-FFF2-40B4-BE49-F238E27FC236}">
              <a16:creationId xmlns:a16="http://schemas.microsoft.com/office/drawing/2014/main" id="{F53DE538-ECDD-C533-5997-1586C4D5FFB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261F1C-E638-896E-5376-1E0EA536B3CC}"/>
              </a:ext>
            </a:extLst>
          </p:cNvPr>
          <p:cNvSpPr txBox="1"/>
          <p:nvPr/>
        </p:nvSpPr>
        <p:spPr>
          <a:xfrm>
            <a:off x="0" y="497342"/>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Now you’ve heard the arguments from all three perspectives. </a:t>
            </a:r>
          </a:p>
        </p:txBody>
      </p:sp>
      <p:sp>
        <p:nvSpPr>
          <p:cNvPr id="2" name="Rectangle 1">
            <a:extLst>
              <a:ext uri="{FF2B5EF4-FFF2-40B4-BE49-F238E27FC236}">
                <a16:creationId xmlns:a16="http://schemas.microsoft.com/office/drawing/2014/main" id="{01FA7DFF-FBE1-C6A1-CFFA-0FA2DB40E0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5A9D983-7ED9-7483-F440-CBA5CF38AF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Shared Outcome</a:t>
            </a:r>
          </a:p>
        </p:txBody>
      </p:sp>
      <p:cxnSp>
        <p:nvCxnSpPr>
          <p:cNvPr id="7" name="Straight Connector 6">
            <a:extLst>
              <a:ext uri="{FF2B5EF4-FFF2-40B4-BE49-F238E27FC236}">
                <a16:creationId xmlns:a16="http://schemas.microsoft.com/office/drawing/2014/main" id="{305975E7-AE9F-FBF9-DE14-7C9E6AA7ABB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101A49-5E1F-29EE-0C45-726AEC59C614}"/>
              </a:ext>
            </a:extLst>
          </p:cNvPr>
          <p:cNvSpPr txBox="1"/>
          <p:nvPr/>
        </p:nvSpPr>
        <p:spPr>
          <a:xfrm>
            <a:off x="-2" y="994070"/>
            <a:ext cx="9144000" cy="877163"/>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They all share the goal of having </a:t>
            </a:r>
          </a:p>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lang="en-US" sz="2300" b="1" dirty="0">
                <a:solidFill>
                  <a:srgbClr val="FFFFFF"/>
                </a:solidFill>
                <a:latin typeface="Avenir Black" panose="02000503020000020003" pitchFamily="2" charset="0"/>
                <a:ea typeface="Avenir Medium" charset="0"/>
                <a:cs typeface="Avenir Medium" charset="0"/>
              </a:rPr>
              <a:t>the protection that people want</a:t>
            </a:r>
            <a:r>
              <a:rPr lang="en-US" sz="2300" dirty="0">
                <a:solidFill>
                  <a:srgbClr val="FFFFFF"/>
                </a:solidFill>
                <a:latin typeface="Avenir Book" panose="02000503020000020003" pitchFamily="2" charset="0"/>
                <a:ea typeface="Avenir Medium" charset="0"/>
                <a:cs typeface="Avenir Medium" charset="0"/>
              </a:rPr>
              <a:t>. </a:t>
            </a: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endParaRPr>
          </a:p>
        </p:txBody>
      </p:sp>
      <p:pic>
        <p:nvPicPr>
          <p:cNvPr id="3" name="Picture 2">
            <a:extLst>
              <a:ext uri="{FF2B5EF4-FFF2-40B4-BE49-F238E27FC236}">
                <a16:creationId xmlns:a16="http://schemas.microsoft.com/office/drawing/2014/main" id="{3EFAA4C1-26E7-32A0-1AA8-741076CC0EC3}"/>
              </a:ext>
            </a:extLst>
          </p:cNvPr>
          <p:cNvPicPr>
            <a:picLocks noChangeAspect="1"/>
          </p:cNvPicPr>
          <p:nvPr/>
        </p:nvPicPr>
        <p:blipFill rotWithShape="1">
          <a:blip r:embed="rId3"/>
          <a:srcRect l="10709" t="9394" r="15199" b="7554"/>
          <a:stretch/>
        </p:blipFill>
        <p:spPr>
          <a:xfrm>
            <a:off x="840260" y="2041920"/>
            <a:ext cx="3368778" cy="4318738"/>
          </a:xfrm>
          <a:prstGeom prst="rect">
            <a:avLst/>
          </a:prstGeom>
          <a:ln>
            <a:solidFill>
              <a:srgbClr val="000000"/>
            </a:solidFill>
          </a:ln>
        </p:spPr>
      </p:pic>
      <p:sp>
        <p:nvSpPr>
          <p:cNvPr id="6" name="TextBox 5">
            <a:extLst>
              <a:ext uri="{FF2B5EF4-FFF2-40B4-BE49-F238E27FC236}">
                <a16:creationId xmlns:a16="http://schemas.microsoft.com/office/drawing/2014/main" id="{33EDF221-A529-14AD-350D-96203A831B31}"/>
              </a:ext>
            </a:extLst>
          </p:cNvPr>
          <p:cNvSpPr txBox="1"/>
          <p:nvPr/>
        </p:nvSpPr>
        <p:spPr>
          <a:xfrm>
            <a:off x="4209038" y="3416459"/>
            <a:ext cx="4934960"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It’s time for you to </a:t>
            </a:r>
          </a:p>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join the </a:t>
            </a:r>
          </a:p>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conversation!  </a:t>
            </a:r>
          </a:p>
        </p:txBody>
      </p:sp>
    </p:spTree>
    <p:extLst>
      <p:ext uri="{BB962C8B-B14F-4D97-AF65-F5344CB8AC3E}">
        <p14:creationId xmlns:p14="http://schemas.microsoft.com/office/powerpoint/2010/main" val="2361203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2000"/>
                                        <p:tgtEl>
                                          <p:spTgt spid="6">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2000"/>
                                        <p:tgtEl>
                                          <p:spTgt spid="6">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Medium"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Medium" charset="0"/>
                <a:ea typeface=""/>
                <a:cs typeface=""/>
              </a:rPr>
              <a:t>Product Safety Activity: Role-Play</a:t>
            </a:r>
          </a:p>
        </p:txBody>
      </p:sp>
      <p:sp>
        <p:nvSpPr>
          <p:cNvPr id="11" name="Rectangle 10"/>
          <p:cNvSpPr/>
          <p:nvPr/>
        </p:nvSpPr>
        <p:spPr>
          <a:xfrm>
            <a:off x="-11565" y="987549"/>
            <a:ext cx="9155564" cy="523220"/>
          </a:xfrm>
          <a:prstGeom prst="rect">
            <a:avLst/>
          </a:prstGeom>
          <a:solidFill>
            <a:srgbClr val="A89988"/>
          </a:solidFill>
          <a:effectLst/>
        </p:spPr>
        <p:txBody>
          <a:bodyPr wrap="square">
            <a:sp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dirty="0">
                <a:ln>
                  <a:noFill/>
                </a:ln>
                <a:solidFill>
                  <a:srgbClr val="FFFFFF"/>
                </a:solidFill>
                <a:effectLst/>
                <a:uLnTx/>
                <a:uFillTx/>
                <a:latin typeface="Avenir Medium" charset="0"/>
                <a:ea typeface="ＭＳ Ｐゴシック" charset="0"/>
                <a:cs typeface="ＭＳ Ｐゴシック" charset="0"/>
              </a:rPr>
              <a:t>“Breakfast </a:t>
            </a:r>
            <a:r>
              <a:rPr lang="en-US" sz="2800" i="1" dirty="0">
                <a:solidFill>
                  <a:srgbClr val="FFFFFF"/>
                </a:solidFill>
                <a:latin typeface="Avenir Medium" charset="0"/>
                <a:ea typeface="ＭＳ Ｐゴシック" charset="0"/>
                <a:cs typeface="ＭＳ Ｐゴシック" charset="0"/>
              </a:rPr>
              <a:t>w</a:t>
            </a:r>
            <a:r>
              <a:rPr kumimoji="0" lang="en-US" sz="2800" b="0" i="1" u="none" strike="noStrike" kern="1200" cap="none" spc="0" normalizeH="0" baseline="0" noProof="0" dirty="0" err="1">
                <a:ln>
                  <a:noFill/>
                </a:ln>
                <a:solidFill>
                  <a:srgbClr val="FFFFFF"/>
                </a:solidFill>
                <a:effectLst/>
                <a:uLnTx/>
                <a:uFillTx/>
                <a:latin typeface="Avenir Medium" charset="0"/>
                <a:ea typeface="ＭＳ Ｐゴシック" charset="0"/>
                <a:cs typeface="ＭＳ Ｐゴシック" charset="0"/>
              </a:rPr>
              <a:t>ith</a:t>
            </a:r>
            <a:r>
              <a:rPr kumimoji="0" lang="en-US" sz="2800" b="0" i="1" u="none" strike="noStrike" kern="1200" cap="none" spc="0" normalizeH="0" baseline="0" noProof="0" dirty="0">
                <a:ln>
                  <a:noFill/>
                </a:ln>
                <a:solidFill>
                  <a:srgbClr val="FFFFFF"/>
                </a:solidFill>
                <a:effectLst/>
                <a:uLnTx/>
                <a:uFillTx/>
                <a:latin typeface="Avenir Medium" charset="0"/>
                <a:ea typeface="ＭＳ Ｐゴシック" charset="0"/>
                <a:cs typeface="ＭＳ Ｐゴシック" charset="0"/>
              </a:rPr>
              <a:t> the Family”</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Activity: Role-Play</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3BAD4AC-3228-7FAB-84AB-F6A77E949C3C}"/>
              </a:ext>
            </a:extLst>
          </p:cNvPr>
          <p:cNvPicPr>
            <a:picLocks noChangeAspect="1"/>
          </p:cNvPicPr>
          <p:nvPr/>
        </p:nvPicPr>
        <p:blipFill>
          <a:blip r:embed="rId3"/>
          <a:stretch>
            <a:fillRect/>
          </a:stretch>
        </p:blipFill>
        <p:spPr>
          <a:xfrm>
            <a:off x="2456462" y="1968751"/>
            <a:ext cx="4219510" cy="4064000"/>
          </a:xfrm>
          <a:prstGeom prst="rect">
            <a:avLst/>
          </a:prstGeom>
        </p:spPr>
      </p:pic>
    </p:spTree>
    <p:extLst>
      <p:ext uri="{BB962C8B-B14F-4D97-AF65-F5344CB8AC3E}">
        <p14:creationId xmlns:p14="http://schemas.microsoft.com/office/powerpoint/2010/main" val="22911236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B1BF2E-A57F-422F-1CED-2242B013A4FB}"/>
              </a:ext>
            </a:extLst>
          </p:cNvPr>
          <p:cNvPicPr>
            <a:picLocks noChangeAspect="1"/>
          </p:cNvPicPr>
          <p:nvPr/>
        </p:nvPicPr>
        <p:blipFill>
          <a:blip r:embed="rId3"/>
          <a:stretch>
            <a:fillRect/>
          </a:stretch>
        </p:blipFill>
        <p:spPr>
          <a:xfrm>
            <a:off x="358346" y="971657"/>
            <a:ext cx="8106032" cy="5421122"/>
          </a:xfrm>
          <a:prstGeom prst="rect">
            <a:avLst/>
          </a:prstGeom>
        </p:spPr>
      </p:pic>
      <p:sp>
        <p:nvSpPr>
          <p:cNvPr id="2" name="Rectangle 1">
            <a:extLst>
              <a:ext uri="{FF2B5EF4-FFF2-40B4-BE49-F238E27FC236}">
                <a16:creationId xmlns:a16="http://schemas.microsoft.com/office/drawing/2014/main" id="{102A2E20-DFA3-6FFD-A4A1-93E97F7593A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3C8A0203-6E6F-0325-975A-C5ACD0D16AF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Activity: Role-Play</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65B800C-7B17-370E-63BA-B776FBCB1CD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433B159-C3D9-AA8D-4D03-0C4AC4A08F6D}"/>
              </a:ext>
            </a:extLst>
          </p:cNvPr>
          <p:cNvSpPr txBox="1"/>
          <p:nvPr/>
        </p:nvSpPr>
        <p:spPr>
          <a:xfrm>
            <a:off x="-3" y="306068"/>
            <a:ext cx="9018276" cy="600164"/>
          </a:xfrm>
          <a:prstGeom prst="rect">
            <a:avLst/>
          </a:prstGeom>
          <a:noFill/>
        </p:spPr>
        <p:txBody>
          <a:bodyPr wrap="square">
            <a:spAutoFit/>
          </a:bodyPr>
          <a:lstStyle/>
          <a:p>
            <a:pPr marL="0" marR="0" lvl="0" indent="17463"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17463" algn="l" defTabSz="914400" rtl="0" eaLnBrk="1" fontAlgn="base" latinLnBrk="0" hangingPunct="1">
              <a:lnSpc>
                <a:spcPct val="100000"/>
              </a:lnSpc>
              <a:spcBef>
                <a:spcPts val="0"/>
              </a:spcBef>
              <a:spcAft>
                <a:spcPts val="0"/>
              </a:spcAft>
              <a:buClrTx/>
              <a:buSzTx/>
              <a:buFontTx/>
              <a:buNone/>
              <a:tabLst/>
              <a:defRPr/>
            </a:pPr>
            <a:r>
              <a:rPr lang="en-US" sz="2300" dirty="0">
                <a:solidFill>
                  <a:srgbClr val="000000"/>
                </a:solidFill>
                <a:latin typeface="Avenir Book" panose="02000503020000020003" pitchFamily="2" charset="0"/>
                <a:ea typeface="Avenir Medium" charset="0"/>
                <a:cs typeface="Avenir Medium" charset="0"/>
              </a:rPr>
              <a:t>This is t</a:t>
            </a: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 comic used for the activity: </a:t>
            </a:r>
          </a:p>
        </p:txBody>
      </p:sp>
    </p:spTree>
    <p:extLst>
      <p:ext uri="{BB962C8B-B14F-4D97-AF65-F5344CB8AC3E}">
        <p14:creationId xmlns:p14="http://schemas.microsoft.com/office/powerpoint/2010/main" val="171523673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Medium"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Medium" charset="0"/>
                <a:ea typeface=""/>
                <a:cs typeface=""/>
              </a:rPr>
              <a:t>Product Safety Activity: Re-Vote</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Activity: Role-Play</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message&#10;&#10;Description automatically generated">
            <a:extLst>
              <a:ext uri="{FF2B5EF4-FFF2-40B4-BE49-F238E27FC236}">
                <a16:creationId xmlns:a16="http://schemas.microsoft.com/office/drawing/2014/main" id="{7D6B20E6-9694-D2BD-6B68-C996F09010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061779"/>
            <a:ext cx="7772400" cy="2734443"/>
          </a:xfrm>
          <a:prstGeom prst="rect">
            <a:avLst/>
          </a:prstGeom>
        </p:spPr>
      </p:pic>
    </p:spTree>
    <p:extLst>
      <p:ext uri="{BB962C8B-B14F-4D97-AF65-F5344CB8AC3E}">
        <p14:creationId xmlns:p14="http://schemas.microsoft.com/office/powerpoint/2010/main" val="240425177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9</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2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8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7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8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Globe">
  <a:themeElements>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4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4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4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4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4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4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4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4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6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0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72749</TotalTime>
  <Words>3578</Words>
  <Application>Microsoft Macintosh PowerPoint</Application>
  <PresentationFormat>On-screen Show (4:3)</PresentationFormat>
  <Paragraphs>328</Paragraphs>
  <Slides>31</Slides>
  <Notes>23</Notes>
  <HiddenSlides>0</HiddenSlides>
  <MMClips>4</MMClips>
  <ScaleCrop>false</ScaleCrop>
  <HeadingPairs>
    <vt:vector size="6" baseType="variant">
      <vt:variant>
        <vt:lpstr>Fonts Used</vt:lpstr>
      </vt:variant>
      <vt:variant>
        <vt:i4>14</vt:i4>
      </vt:variant>
      <vt:variant>
        <vt:lpstr>Theme</vt:lpstr>
      </vt:variant>
      <vt:variant>
        <vt:i4>21</vt:i4>
      </vt:variant>
      <vt:variant>
        <vt:lpstr>Slide Titles</vt:lpstr>
      </vt:variant>
      <vt:variant>
        <vt:i4>31</vt:i4>
      </vt:variant>
    </vt:vector>
  </HeadingPairs>
  <TitlesOfParts>
    <vt:vector size="66" baseType="lpstr">
      <vt:lpstr>ＭＳ Ｐゴシック</vt:lpstr>
      <vt:lpstr>American Typewriter</vt:lpstr>
      <vt:lpstr>Arial</vt:lpstr>
      <vt:lpstr>Avenir Black</vt:lpstr>
      <vt:lpstr>Avenir Book</vt:lpstr>
      <vt:lpstr>Avenir Medium</vt:lpstr>
      <vt:lpstr>Ayuthaya</vt:lpstr>
      <vt:lpstr>Calibri</vt:lpstr>
      <vt:lpstr>Comic Sans MS</vt:lpstr>
      <vt:lpstr>Helvetica Neue</vt:lpstr>
      <vt:lpstr>Helvetica Neue Regular</vt:lpstr>
      <vt:lpstr>Tw Cen MT</vt:lpstr>
      <vt:lpstr>Verdana</vt:lpstr>
      <vt:lpstr>Wingdings</vt:lpstr>
      <vt:lpstr>6_Globe</vt:lpstr>
      <vt:lpstr>12_Econ 391 Agricultural Subsidies Slides</vt:lpstr>
      <vt:lpstr>28_Blank Presentation</vt:lpstr>
      <vt:lpstr>17_Globe</vt:lpstr>
      <vt:lpstr>28_Econ 391 Agricultural Subsidies Slides</vt:lpstr>
      <vt:lpstr>8_Globe</vt:lpstr>
      <vt:lpstr>16_Office Theme</vt:lpstr>
      <vt:lpstr>7_Office Theme</vt:lpstr>
      <vt:lpstr>6_Office Theme</vt:lpstr>
      <vt:lpstr>12_Office Theme</vt:lpstr>
      <vt:lpstr>9_Office Theme</vt:lpstr>
      <vt:lpstr>26_Blank Presentation</vt:lpstr>
      <vt:lpstr>4_Office Theme</vt:lpstr>
      <vt:lpstr>3_Office Theme</vt:lpstr>
      <vt:lpstr>19_Blank Presentation</vt:lpstr>
      <vt:lpstr>11_Blank Presentation</vt:lpstr>
      <vt:lpstr>1_Blank Presentation</vt:lpstr>
      <vt:lpstr>9_Blank Presentation</vt:lpstr>
      <vt:lpstr>20_Econ 391 Agricultural Subsidies Slides</vt:lpstr>
      <vt:lpstr>5_Blank Presentation</vt:lpstr>
      <vt:lpstr>27_Blank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Ways to Ensure Product Safety </vt:lpstr>
      <vt:lpstr>Government Agencies Focused on Product Safety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1499</cp:revision>
  <cp:lastPrinted>2014-05-06T23:12:35Z</cp:lastPrinted>
  <dcterms:created xsi:type="dcterms:W3CDTF">2011-12-26T19:41:55Z</dcterms:created>
  <dcterms:modified xsi:type="dcterms:W3CDTF">2024-07-02T17:48:16Z</dcterms:modified>
  <cp:category/>
</cp:coreProperties>
</file>